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85" r:id="rId2"/>
    <p:sldId id="284" r:id="rId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Helfrich, Gretchen" initials="HG" lastIdx="7" clrIdx="6">
    <p:extLst>
      <p:ext uri="{19B8F6BF-5375-455C-9EA6-DF929625EA0E}">
        <p15:presenceInfo xmlns:p15="http://schemas.microsoft.com/office/powerpoint/2012/main" userId="Helfrich, Gretchen" providerId="None"/>
      </p:ext>
    </p:extLst>
  </p:cmAuthor>
  <p:cmAuthor id="1" name="Marielle Fricchione" initials="MF" lastIdx="2" clrIdx="0">
    <p:extLst>
      <p:ext uri="{19B8F6BF-5375-455C-9EA6-DF929625EA0E}">
        <p15:presenceInfo xmlns:p15="http://schemas.microsoft.com/office/powerpoint/2012/main" userId="Marielle Fricchione" providerId="None"/>
      </p:ext>
    </p:extLst>
  </p:cmAuthor>
  <p:cmAuthor id="8" name="Crane, Anna" initials="APC" lastIdx="7" clrIdx="7">
    <p:extLst>
      <p:ext uri="{19B8F6BF-5375-455C-9EA6-DF929625EA0E}">
        <p15:presenceInfo xmlns:p15="http://schemas.microsoft.com/office/powerpoint/2012/main" userId="Crane, Anna" providerId="None"/>
      </p:ext>
    </p:extLst>
  </p:cmAuthor>
  <p:cmAuthor id="2" name="Whitehorn, Lizzy" initials="WL" lastIdx="18" clrIdx="1">
    <p:extLst>
      <p:ext uri="{19B8F6BF-5375-455C-9EA6-DF929625EA0E}">
        <p15:presenceInfo xmlns:p15="http://schemas.microsoft.com/office/powerpoint/2012/main" userId="S::Lizzy.Whitehorn@Illinois.gov::b1385c98-66ad-47d0-90e1-e813ab3532ed" providerId="AD"/>
      </p:ext>
    </p:extLst>
  </p:cmAuthor>
  <p:cmAuthor id="9" name="Kauerauf, Judy" initials="KJ [2]" lastIdx="8" clrIdx="8">
    <p:extLst>
      <p:ext uri="{19B8F6BF-5375-455C-9EA6-DF929625EA0E}">
        <p15:presenceInfo xmlns:p15="http://schemas.microsoft.com/office/powerpoint/2012/main" userId="Kauerauf, Judy" providerId="None"/>
      </p:ext>
    </p:extLst>
  </p:cmAuthor>
  <p:cmAuthor id="3" name="JUDY KAUERAUF" initials="JK" lastIdx="5" clrIdx="2">
    <p:extLst>
      <p:ext uri="{19B8F6BF-5375-455C-9EA6-DF929625EA0E}">
        <p15:presenceInfo xmlns:p15="http://schemas.microsoft.com/office/powerpoint/2012/main" userId="S-1-5-21-2089814041-1863648172-1259821489-2027" providerId="AD"/>
      </p:ext>
    </p:extLst>
  </p:cmAuthor>
  <p:cmAuthor id="10" name="Morgan, Jodi" initials="MJ [2]" lastIdx="4" clrIdx="9">
    <p:extLst>
      <p:ext uri="{19B8F6BF-5375-455C-9EA6-DF929625EA0E}">
        <p15:presenceInfo xmlns:p15="http://schemas.microsoft.com/office/powerpoint/2012/main" userId="S::Jodi.Morgan@illinois.gov::fcd455a4-25e5-4c6d-8d88-86a70a3a18d6" providerId="AD"/>
      </p:ext>
    </p:extLst>
  </p:cmAuthor>
  <p:cmAuthor id="4" name="MATTHEWS JACLYN" initials="MJ" lastIdx="5" clrIdx="3">
    <p:extLst>
      <p:ext uri="{19B8F6BF-5375-455C-9EA6-DF929625EA0E}">
        <p15:presenceInfo xmlns:p15="http://schemas.microsoft.com/office/powerpoint/2012/main" userId="S-1-5-21-44243306-824406822-553663824-25771" providerId="AD"/>
      </p:ext>
    </p:extLst>
  </p:cmAuthor>
  <p:cmAuthor id="11" name="Crane, Anna" initials="CA" lastIdx="1" clrIdx="10">
    <p:extLst>
      <p:ext uri="{19B8F6BF-5375-455C-9EA6-DF929625EA0E}">
        <p15:presenceInfo xmlns:p15="http://schemas.microsoft.com/office/powerpoint/2012/main" userId="S::Anna.Crane@Illinois.gov::80837bc5-c3f3-4c39-b03b-c5b72ce00af5" providerId="AD"/>
      </p:ext>
    </p:extLst>
  </p:cmAuthor>
  <p:cmAuthor id="5" name="Kauerauf, Judy" initials="KJ" lastIdx="20" clrIdx="4">
    <p:extLst>
      <p:ext uri="{19B8F6BF-5375-455C-9EA6-DF929625EA0E}">
        <p15:presenceInfo xmlns:p15="http://schemas.microsoft.com/office/powerpoint/2012/main" userId="S::Judy.Kauerauf@illinois.gov::b0ffbb10-e72f-4f3f-b42c-3a3e3de7d17c" providerId="AD"/>
      </p:ext>
    </p:extLst>
  </p:cmAuthor>
  <p:cmAuthor id="12" name="ARANOWSKI JEFFREY" initials="AJ" lastIdx="1" clrIdx="11">
    <p:extLst>
      <p:ext uri="{19B8F6BF-5375-455C-9EA6-DF929625EA0E}">
        <p15:presenceInfo xmlns:p15="http://schemas.microsoft.com/office/powerpoint/2012/main" userId="S::jaranows@isbe.net::e74b73cf-a1c5-404e-b2da-741930ec7436" providerId="AD"/>
      </p:ext>
    </p:extLst>
  </p:cmAuthor>
  <p:cmAuthor id="6" name="Morgan, Jodi" initials="MJ" lastIdx="10" clrIdx="5">
    <p:extLst>
      <p:ext uri="{19B8F6BF-5375-455C-9EA6-DF929625EA0E}">
        <p15:presenceInfo xmlns:p15="http://schemas.microsoft.com/office/powerpoint/2012/main" userId="Morgan, Jod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D6EFFC"/>
    <a:srgbClr val="CCCCFF"/>
    <a:srgbClr val="F2F2F2"/>
    <a:srgbClr val="FFFFFF"/>
    <a:srgbClr val="FF00FF"/>
    <a:srgbClr val="F4B6BA"/>
    <a:srgbClr val="F8D4D7"/>
    <a:srgbClr val="FBE5D6"/>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84" autoAdjust="0"/>
    <p:restoredTop sz="94618" autoAdjust="0"/>
  </p:normalViewPr>
  <p:slideViewPr>
    <p:cSldViewPr snapToGrid="0">
      <p:cViewPr varScale="1">
        <p:scale>
          <a:sx n="134" d="100"/>
          <a:sy n="134" d="100"/>
        </p:scale>
        <p:origin x="1326" y="120"/>
      </p:cViewPr>
      <p:guideLst>
        <p:guide orient="horz" pos="2160"/>
        <p:guide pos="2880"/>
      </p:guideLst>
    </p:cSldViewPr>
  </p:slideViewPr>
  <p:notesTextViewPr>
    <p:cViewPr>
      <p:scale>
        <a:sx n="1" d="1"/>
        <a:sy n="1" d="1"/>
      </p:scale>
      <p:origin x="0" y="0"/>
    </p:cViewPr>
  </p:notesTextViewPr>
  <p:notesViewPr>
    <p:cSldViewPr snapToGrid="0">
      <p:cViewPr varScale="1">
        <p:scale>
          <a:sx n="84" d="100"/>
          <a:sy n="84" d="100"/>
        </p:scale>
        <p:origin x="384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3BEF855-4F81-440F-88F9-6EFD9B04DA62}"/>
              </a:ext>
            </a:extLst>
          </p:cNvPr>
          <p:cNvSpPr>
            <a:spLocks noGrp="1"/>
          </p:cNvSpPr>
          <p:nvPr>
            <p:ph type="hdr" sz="quarter"/>
          </p:nvPr>
        </p:nvSpPr>
        <p:spPr>
          <a:xfrm>
            <a:off x="1" y="0"/>
            <a:ext cx="3037735" cy="466089"/>
          </a:xfrm>
          <a:prstGeom prst="rect">
            <a:avLst/>
          </a:prstGeom>
        </p:spPr>
        <p:txBody>
          <a:bodyPr vert="horz" lIns="91293" tIns="45646" rIns="91293" bIns="45646" rtlCol="0"/>
          <a:lstStyle>
            <a:lvl1pPr algn="l">
              <a:defRPr sz="1200"/>
            </a:lvl1pPr>
          </a:lstStyle>
          <a:p>
            <a:endParaRPr lang="en-US"/>
          </a:p>
        </p:txBody>
      </p:sp>
      <p:sp>
        <p:nvSpPr>
          <p:cNvPr id="3" name="Date Placeholder 2">
            <a:extLst>
              <a:ext uri="{FF2B5EF4-FFF2-40B4-BE49-F238E27FC236}">
                <a16:creationId xmlns:a16="http://schemas.microsoft.com/office/drawing/2014/main" id="{77F2BF3C-7F28-44DC-80F6-AE3B451BDF51}"/>
              </a:ext>
            </a:extLst>
          </p:cNvPr>
          <p:cNvSpPr>
            <a:spLocks noGrp="1"/>
          </p:cNvSpPr>
          <p:nvPr>
            <p:ph type="dt" sz="quarter" idx="1"/>
          </p:nvPr>
        </p:nvSpPr>
        <p:spPr>
          <a:xfrm>
            <a:off x="3971081" y="0"/>
            <a:ext cx="3037735" cy="466089"/>
          </a:xfrm>
          <a:prstGeom prst="rect">
            <a:avLst/>
          </a:prstGeom>
        </p:spPr>
        <p:txBody>
          <a:bodyPr vert="horz" lIns="91293" tIns="45646" rIns="91293" bIns="45646" rtlCol="0"/>
          <a:lstStyle>
            <a:lvl1pPr algn="r">
              <a:defRPr sz="1200"/>
            </a:lvl1pPr>
          </a:lstStyle>
          <a:p>
            <a:fld id="{40593BB1-E01F-4EB2-A6B5-33BC1F197F58}" type="datetimeFigureOut">
              <a:rPr lang="en-US" smtClean="0"/>
              <a:t>6/30/2022</a:t>
            </a:fld>
            <a:endParaRPr lang="en-US"/>
          </a:p>
        </p:txBody>
      </p:sp>
      <p:sp>
        <p:nvSpPr>
          <p:cNvPr id="4" name="Footer Placeholder 3">
            <a:extLst>
              <a:ext uri="{FF2B5EF4-FFF2-40B4-BE49-F238E27FC236}">
                <a16:creationId xmlns:a16="http://schemas.microsoft.com/office/drawing/2014/main" id="{5547722A-EE3C-439B-A579-454AA7385C6C}"/>
              </a:ext>
            </a:extLst>
          </p:cNvPr>
          <p:cNvSpPr>
            <a:spLocks noGrp="1"/>
          </p:cNvSpPr>
          <p:nvPr>
            <p:ph type="ftr" sz="quarter" idx="2"/>
          </p:nvPr>
        </p:nvSpPr>
        <p:spPr>
          <a:xfrm>
            <a:off x="1" y="8830313"/>
            <a:ext cx="3037735" cy="466089"/>
          </a:xfrm>
          <a:prstGeom prst="rect">
            <a:avLst/>
          </a:prstGeom>
        </p:spPr>
        <p:txBody>
          <a:bodyPr vert="horz" lIns="91293" tIns="45646" rIns="91293" bIns="45646"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75DC7AB-FDBB-4FB2-B001-8F8CF66B2F5A}"/>
              </a:ext>
            </a:extLst>
          </p:cNvPr>
          <p:cNvSpPr>
            <a:spLocks noGrp="1"/>
          </p:cNvSpPr>
          <p:nvPr>
            <p:ph type="sldNum" sz="quarter" idx="3"/>
          </p:nvPr>
        </p:nvSpPr>
        <p:spPr>
          <a:xfrm>
            <a:off x="3971081" y="8830313"/>
            <a:ext cx="3037735" cy="466089"/>
          </a:xfrm>
          <a:prstGeom prst="rect">
            <a:avLst/>
          </a:prstGeom>
        </p:spPr>
        <p:txBody>
          <a:bodyPr vert="horz" lIns="91293" tIns="45646" rIns="91293" bIns="45646" rtlCol="0" anchor="b"/>
          <a:lstStyle>
            <a:lvl1pPr algn="r">
              <a:defRPr sz="1200"/>
            </a:lvl1pPr>
          </a:lstStyle>
          <a:p>
            <a:fld id="{735EAF53-0BC5-4237-90EE-DC7746EC1DFB}" type="slidenum">
              <a:rPr lang="en-US" smtClean="0"/>
              <a:t>‹#›</a:t>
            </a:fld>
            <a:endParaRPr lang="en-US"/>
          </a:p>
        </p:txBody>
      </p:sp>
    </p:spTree>
    <p:extLst>
      <p:ext uri="{BB962C8B-B14F-4D97-AF65-F5344CB8AC3E}">
        <p14:creationId xmlns:p14="http://schemas.microsoft.com/office/powerpoint/2010/main" val="312348544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100217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a:prstGeom prst="rect">
            <a:avLst/>
          </a:prstGeom>
          <a:noFill/>
          <a:ln w="12700">
            <a:solidFill>
              <a:prstClr val="black"/>
            </a:solidFill>
          </a:ln>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Tree>
    <p:extLst>
      <p:ext uri="{BB962C8B-B14F-4D97-AF65-F5344CB8AC3E}">
        <p14:creationId xmlns:p14="http://schemas.microsoft.com/office/powerpoint/2010/main" val="2481455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0DA0AAB-3D3B-4B36-9BFF-0971DB8013CC}" type="datetimeFigureOut">
              <a:rPr lang="en-US" smtClean="0"/>
              <a:t>6/30/2022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69CFF-8436-4ED8-8B2C-A2F1453E7224}" type="slidenum">
              <a:rPr lang="en-US" smtClean="0"/>
              <a:t>‹#›</a:t>
            </a:fld>
            <a:endParaRPr lang="en-US"/>
          </a:p>
        </p:txBody>
      </p:sp>
    </p:spTree>
    <p:extLst>
      <p:ext uri="{BB962C8B-B14F-4D97-AF65-F5344CB8AC3E}">
        <p14:creationId xmlns:p14="http://schemas.microsoft.com/office/powerpoint/2010/main" val="7995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DA0AAB-3D3B-4B36-9BFF-0971DB8013CC}" type="datetimeFigureOut">
              <a:rPr lang="en-US" smtClean="0"/>
              <a:t>6/30/2022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69CFF-8436-4ED8-8B2C-A2F1453E7224}" type="slidenum">
              <a:rPr lang="en-US" smtClean="0"/>
              <a:t>‹#›</a:t>
            </a:fld>
            <a:endParaRPr lang="en-US"/>
          </a:p>
        </p:txBody>
      </p:sp>
    </p:spTree>
    <p:extLst>
      <p:ext uri="{BB962C8B-B14F-4D97-AF65-F5344CB8AC3E}">
        <p14:creationId xmlns:p14="http://schemas.microsoft.com/office/powerpoint/2010/main" val="2777628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DA0AAB-3D3B-4B36-9BFF-0971DB8013CC}" type="datetimeFigureOut">
              <a:rPr lang="en-US" smtClean="0"/>
              <a:t>6/30/2022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69CFF-8436-4ED8-8B2C-A2F1453E7224}" type="slidenum">
              <a:rPr lang="en-US" smtClean="0"/>
              <a:t>‹#›</a:t>
            </a:fld>
            <a:endParaRPr lang="en-US"/>
          </a:p>
        </p:txBody>
      </p:sp>
    </p:spTree>
    <p:extLst>
      <p:ext uri="{BB962C8B-B14F-4D97-AF65-F5344CB8AC3E}">
        <p14:creationId xmlns:p14="http://schemas.microsoft.com/office/powerpoint/2010/main" val="2871194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DA0AAB-3D3B-4B36-9BFF-0971DB8013CC}" type="datetimeFigureOut">
              <a:rPr lang="en-US" smtClean="0"/>
              <a:t>6/30/2022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69CFF-8436-4ED8-8B2C-A2F1453E7224}" type="slidenum">
              <a:rPr lang="en-US" smtClean="0"/>
              <a:t>‹#›</a:t>
            </a:fld>
            <a:endParaRPr lang="en-US"/>
          </a:p>
        </p:txBody>
      </p:sp>
    </p:spTree>
    <p:extLst>
      <p:ext uri="{BB962C8B-B14F-4D97-AF65-F5344CB8AC3E}">
        <p14:creationId xmlns:p14="http://schemas.microsoft.com/office/powerpoint/2010/main" val="2761596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DA0AAB-3D3B-4B36-9BFF-0971DB8013CC}" type="datetimeFigureOut">
              <a:rPr lang="en-US" smtClean="0"/>
              <a:t>6/30/2022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69CFF-8436-4ED8-8B2C-A2F1453E7224}" type="slidenum">
              <a:rPr lang="en-US" smtClean="0"/>
              <a:t>‹#›</a:t>
            </a:fld>
            <a:endParaRPr lang="en-US"/>
          </a:p>
        </p:txBody>
      </p:sp>
    </p:spTree>
    <p:extLst>
      <p:ext uri="{BB962C8B-B14F-4D97-AF65-F5344CB8AC3E}">
        <p14:creationId xmlns:p14="http://schemas.microsoft.com/office/powerpoint/2010/main" val="3789391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DA0AAB-3D3B-4B36-9BFF-0971DB8013CC}" type="datetimeFigureOut">
              <a:rPr lang="en-US" smtClean="0"/>
              <a:t>6/30/2022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869CFF-8436-4ED8-8B2C-A2F1453E7224}" type="slidenum">
              <a:rPr lang="en-US" smtClean="0"/>
              <a:t>‹#›</a:t>
            </a:fld>
            <a:endParaRPr lang="en-US"/>
          </a:p>
        </p:txBody>
      </p:sp>
    </p:spTree>
    <p:extLst>
      <p:ext uri="{BB962C8B-B14F-4D97-AF65-F5344CB8AC3E}">
        <p14:creationId xmlns:p14="http://schemas.microsoft.com/office/powerpoint/2010/main" val="2367420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DA0AAB-3D3B-4B36-9BFF-0971DB8013CC}" type="datetimeFigureOut">
              <a:rPr lang="en-US" smtClean="0"/>
              <a:t>6/30/2022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869CFF-8436-4ED8-8B2C-A2F1453E7224}" type="slidenum">
              <a:rPr lang="en-US" smtClean="0"/>
              <a:t>‹#›</a:t>
            </a:fld>
            <a:endParaRPr lang="en-US"/>
          </a:p>
        </p:txBody>
      </p:sp>
    </p:spTree>
    <p:extLst>
      <p:ext uri="{BB962C8B-B14F-4D97-AF65-F5344CB8AC3E}">
        <p14:creationId xmlns:p14="http://schemas.microsoft.com/office/powerpoint/2010/main" val="3886643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DA0AAB-3D3B-4B36-9BFF-0971DB8013CC}" type="datetimeFigureOut">
              <a:rPr lang="en-US" smtClean="0"/>
              <a:t>6/30/2022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869CFF-8436-4ED8-8B2C-A2F1453E7224}" type="slidenum">
              <a:rPr lang="en-US" smtClean="0"/>
              <a:t>‹#›</a:t>
            </a:fld>
            <a:endParaRPr lang="en-US"/>
          </a:p>
        </p:txBody>
      </p:sp>
    </p:spTree>
    <p:extLst>
      <p:ext uri="{BB962C8B-B14F-4D97-AF65-F5344CB8AC3E}">
        <p14:creationId xmlns:p14="http://schemas.microsoft.com/office/powerpoint/2010/main" val="230139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DA0AAB-3D3B-4B36-9BFF-0971DB8013CC}" type="datetimeFigureOut">
              <a:rPr lang="en-US" smtClean="0"/>
              <a:t>6/30/2022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869CFF-8436-4ED8-8B2C-A2F1453E7224}" type="slidenum">
              <a:rPr lang="en-US" smtClean="0"/>
              <a:t>‹#›</a:t>
            </a:fld>
            <a:endParaRPr lang="en-US"/>
          </a:p>
        </p:txBody>
      </p:sp>
    </p:spTree>
    <p:extLst>
      <p:ext uri="{BB962C8B-B14F-4D97-AF65-F5344CB8AC3E}">
        <p14:creationId xmlns:p14="http://schemas.microsoft.com/office/powerpoint/2010/main" val="1302958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0DA0AAB-3D3B-4B36-9BFF-0971DB8013CC}" type="datetimeFigureOut">
              <a:rPr lang="en-US" smtClean="0"/>
              <a:t>6/30/2022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869CFF-8436-4ED8-8B2C-A2F1453E7224}" type="slidenum">
              <a:rPr lang="en-US" smtClean="0"/>
              <a:t>‹#›</a:t>
            </a:fld>
            <a:endParaRPr lang="en-US"/>
          </a:p>
        </p:txBody>
      </p:sp>
    </p:spTree>
    <p:extLst>
      <p:ext uri="{BB962C8B-B14F-4D97-AF65-F5344CB8AC3E}">
        <p14:creationId xmlns:p14="http://schemas.microsoft.com/office/powerpoint/2010/main" val="1189459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0DA0AAB-3D3B-4B36-9BFF-0971DB8013CC}" type="datetimeFigureOut">
              <a:rPr lang="en-US" smtClean="0"/>
              <a:t>6/30/2022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869CFF-8436-4ED8-8B2C-A2F1453E7224}" type="slidenum">
              <a:rPr lang="en-US" smtClean="0"/>
              <a:t>‹#›</a:t>
            </a:fld>
            <a:endParaRPr lang="en-US"/>
          </a:p>
        </p:txBody>
      </p:sp>
    </p:spTree>
    <p:extLst>
      <p:ext uri="{BB962C8B-B14F-4D97-AF65-F5344CB8AC3E}">
        <p14:creationId xmlns:p14="http://schemas.microsoft.com/office/powerpoint/2010/main" val="1357285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DA0AAB-3D3B-4B36-9BFF-0971DB8013CC}" type="datetimeFigureOut">
              <a:rPr lang="en-US" smtClean="0"/>
              <a:t>6/30/2022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869CFF-8436-4ED8-8B2C-A2F1453E7224}" type="slidenum">
              <a:rPr lang="en-US" smtClean="0"/>
              <a:t>‹#›</a:t>
            </a:fld>
            <a:endParaRPr lang="en-US"/>
          </a:p>
        </p:txBody>
      </p:sp>
    </p:spTree>
    <p:extLst>
      <p:ext uri="{BB962C8B-B14F-4D97-AF65-F5344CB8AC3E}">
        <p14:creationId xmlns:p14="http://schemas.microsoft.com/office/powerpoint/2010/main" val="525321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ilga.gov/commission/jcar/admincode/077/07700690sections.html" TargetMode="External"/><Relationship Id="rId3" Type="http://schemas.openxmlformats.org/officeDocument/2006/relationships/hyperlink" Target="https://dph.illinois.gov/covid19/community-guidance/school-guidance/school-employee-post-vaccination" TargetMode="External"/><Relationship Id="rId7" Type="http://schemas.openxmlformats.org/officeDocument/2006/relationships/hyperlink" Target="https://www.cdc.gov/coronavirus/2019-ncov/community/schools-childcare/k-12-guidance.html"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www.isbe.net/Documents/ISBE-School-FAQs-20210726.pdf" TargetMode="External"/><Relationship Id="rId5" Type="http://schemas.openxmlformats.org/officeDocument/2006/relationships/hyperlink" Target="https://www.cdc.gov/coronavirus/2019-ncov/lab/resources/Antigen_Testing_Algorithm_CommunitySettings.pdf" TargetMode="External"/><Relationship Id="rId10" Type="http://schemas.openxmlformats.org/officeDocument/2006/relationships/image" Target="../media/image1.jpeg"/><Relationship Id="rId4" Type="http://schemas.openxmlformats.org/officeDocument/2006/relationships/hyperlink" Target="https://dph.illinois.gov/covid19/community-guidance/school-guidance/covid-19-interim-exclusion-guidance-for-schools.html" TargetMode="External"/><Relationship Id="rId9" Type="http://schemas.openxmlformats.org/officeDocument/2006/relationships/hyperlink" Target="https://www.cdc.gov/coronavirus/2019-ncov/php/contact-tracing/contact-tracing-plan/appendix.html#contact"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cdc.gov/coronavirus/2019-ncov/symptoms-testing/testing.html" TargetMode="External"/><Relationship Id="rId2" Type="http://schemas.openxmlformats.org/officeDocument/2006/relationships/hyperlink" Target="https://www.cdc.gov/coronavirus/2019-ncov/lab/resources/Antigen_Testing_Algorithm_CommunitySettings.pdf" TargetMode="Externa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hyperlink" Target="https://www.cdc.gov/coronavirus/2019-ncov/if-you-are-sick/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A535A-C545-45A4-BDDA-CF8874ACDFCF}"/>
              </a:ext>
            </a:extLst>
          </p:cNvPr>
          <p:cNvSpPr txBox="1">
            <a:spLocks/>
          </p:cNvSpPr>
          <p:nvPr/>
        </p:nvSpPr>
        <p:spPr>
          <a:xfrm>
            <a:off x="234801" y="57812"/>
            <a:ext cx="7713505" cy="437488"/>
          </a:xfrm>
          <a:prstGeom prst="rect">
            <a:avLst/>
          </a:prstGeom>
          <a:ln>
            <a:noFill/>
          </a:ln>
        </p:spPr>
        <p:txBody>
          <a:bodyPr vert="horz" lIns="68580" tIns="34290" rIns="68580" bIns="3429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500" dirty="0">
                <a:solidFill>
                  <a:srgbClr val="002060"/>
                </a:solidFill>
                <a:latin typeface="Arial Narrow" panose="020B0606020202030204" pitchFamily="34" charset="0"/>
                <a:cs typeface="Arial" panose="020B0604020202020204" pitchFamily="34" charset="0"/>
              </a:rPr>
              <a:t>COVID-19 INTERIM GUIDANCE FOR SCHOOLS</a:t>
            </a:r>
            <a:r>
              <a:rPr lang="en-US" sz="1500" baseline="30000" dirty="0">
                <a:solidFill>
                  <a:srgbClr val="002060"/>
                </a:solidFill>
                <a:latin typeface="Arial Narrow" panose="020B0606020202030204" pitchFamily="34" charset="0"/>
                <a:cs typeface="Arial" panose="020B0604020202020204" pitchFamily="34" charset="0"/>
              </a:rPr>
              <a:t>1</a:t>
            </a:r>
            <a:r>
              <a:rPr lang="en-US" sz="1500" dirty="0">
                <a:solidFill>
                  <a:srgbClr val="002060"/>
                </a:solidFill>
                <a:latin typeface="Arial Narrow" panose="020B0606020202030204" pitchFamily="34" charset="0"/>
                <a:cs typeface="Arial" panose="020B0604020202020204" pitchFamily="34" charset="0"/>
              </a:rPr>
              <a:t> </a:t>
            </a:r>
            <a:br>
              <a:rPr lang="en-US" sz="1500" dirty="0">
                <a:solidFill>
                  <a:srgbClr val="002060"/>
                </a:solidFill>
                <a:latin typeface="Arial Narrow" panose="020B0606020202030204" pitchFamily="34" charset="0"/>
                <a:cs typeface="Arial" panose="020B0604020202020204" pitchFamily="34" charset="0"/>
              </a:rPr>
            </a:br>
            <a:r>
              <a:rPr lang="en-US" sz="1200" dirty="0">
                <a:solidFill>
                  <a:srgbClr val="002060"/>
                </a:solidFill>
                <a:latin typeface="Arial Narrow" panose="020B0606020202030204" pitchFamily="34" charset="0"/>
                <a:cs typeface="Arial" panose="020B0604020202020204" pitchFamily="34" charset="0"/>
              </a:rPr>
              <a:t>Decision Tree for Evaluating Symptomatic Individuals from Pre-K, K-12 Schools and Day Care Programs</a:t>
            </a:r>
          </a:p>
        </p:txBody>
      </p:sp>
      <p:graphicFrame>
        <p:nvGraphicFramePr>
          <p:cNvPr id="4" name="Table 25">
            <a:extLst>
              <a:ext uri="{FF2B5EF4-FFF2-40B4-BE49-F238E27FC236}">
                <a16:creationId xmlns:a16="http://schemas.microsoft.com/office/drawing/2014/main" id="{63B33B51-5EDE-4367-BD44-598890942707}"/>
              </a:ext>
            </a:extLst>
          </p:cNvPr>
          <p:cNvGraphicFramePr>
            <a:graphicFrameLocks noGrp="1"/>
          </p:cNvGraphicFramePr>
          <p:nvPr>
            <p:extLst>
              <p:ext uri="{D42A27DB-BD31-4B8C-83A1-F6EECF244321}">
                <p14:modId xmlns:p14="http://schemas.microsoft.com/office/powerpoint/2010/main" val="2527937860"/>
              </p:ext>
            </p:extLst>
          </p:nvPr>
        </p:nvGraphicFramePr>
        <p:xfrm>
          <a:off x="149087" y="495300"/>
          <a:ext cx="8845826" cy="678180"/>
        </p:xfrm>
        <a:graphic>
          <a:graphicData uri="http://schemas.openxmlformats.org/drawingml/2006/table">
            <a:tbl>
              <a:tblPr firstRow="1" bandRow="1">
                <a:tableStyleId>{5940675A-B579-460E-94D1-54222C63F5DA}</a:tableStyleId>
              </a:tblPr>
              <a:tblGrid>
                <a:gridCol w="8845826">
                  <a:extLst>
                    <a:ext uri="{9D8B030D-6E8A-4147-A177-3AD203B41FA5}">
                      <a16:colId xmlns:a16="http://schemas.microsoft.com/office/drawing/2014/main" val="2833220686"/>
                    </a:ext>
                  </a:extLst>
                </a:gridCol>
              </a:tblGrid>
              <a:tr h="568977">
                <a:tc>
                  <a:txBody>
                    <a:bodyPr/>
                    <a:lstStyle/>
                    <a:p>
                      <a:pPr algn="ctr"/>
                      <a:r>
                        <a:rPr lang="en-US" sz="1000" b="0" u="none" strike="noStrike" kern="1200" baseline="0" dirty="0">
                          <a:ln>
                            <a:noFill/>
                          </a:ln>
                          <a:solidFill>
                            <a:srgbClr val="002060"/>
                          </a:solidFill>
                          <a:latin typeface="Arial" panose="020B0604020202020204" pitchFamily="34" charset="0"/>
                          <a:cs typeface="Arial" panose="020B0604020202020204" pitchFamily="34" charset="0"/>
                        </a:rPr>
                        <a:t>Isolate</a:t>
                      </a:r>
                      <a:r>
                        <a:rPr lang="en-US" sz="1000" b="0" u="none" strike="noStrike" kern="1200" baseline="30000" dirty="0">
                          <a:ln>
                            <a:noFill/>
                          </a:ln>
                          <a:solidFill>
                            <a:srgbClr val="002060"/>
                          </a:solidFill>
                          <a:latin typeface="Arial" panose="020B0604020202020204" pitchFamily="34" charset="0"/>
                          <a:cs typeface="Arial" panose="020B0604020202020204" pitchFamily="34" charset="0"/>
                        </a:rPr>
                        <a:t>4</a:t>
                      </a:r>
                      <a:r>
                        <a:rPr lang="en-US" sz="1000" b="0" u="none" strike="noStrike" kern="1200" baseline="0" dirty="0">
                          <a:ln>
                            <a:noFill/>
                          </a:ln>
                          <a:solidFill>
                            <a:srgbClr val="002060"/>
                          </a:solidFill>
                          <a:latin typeface="Arial" panose="020B0604020202020204" pitchFamily="34" charset="0"/>
                          <a:cs typeface="Arial" panose="020B0604020202020204" pitchFamily="34" charset="0"/>
                        </a:rPr>
                        <a:t> if </a:t>
                      </a:r>
                      <a:r>
                        <a:rPr lang="en-US" sz="1000" b="1" u="none" strike="noStrike" kern="1200" baseline="0" dirty="0">
                          <a:ln>
                            <a:noFill/>
                          </a:ln>
                          <a:solidFill>
                            <a:srgbClr val="002060"/>
                          </a:solidFill>
                          <a:latin typeface="Arial" panose="020B0604020202020204" pitchFamily="34" charset="0"/>
                          <a:cs typeface="Arial" panose="020B0604020202020204" pitchFamily="34" charset="0"/>
                        </a:rPr>
                        <a:t>ANY </a:t>
                      </a:r>
                      <a:r>
                        <a:rPr lang="en-US" sz="1000" b="0" u="none" strike="noStrike" kern="1200" baseline="0" dirty="0">
                          <a:ln>
                            <a:noFill/>
                          </a:ln>
                          <a:solidFill>
                            <a:srgbClr val="002060"/>
                          </a:solidFill>
                          <a:latin typeface="Arial" panose="020B0604020202020204" pitchFamily="34" charset="0"/>
                          <a:cs typeface="Arial" panose="020B0604020202020204" pitchFamily="34" charset="0"/>
                        </a:rPr>
                        <a:t>of the following symptoms</a:t>
                      </a:r>
                      <a:r>
                        <a:rPr lang="en-US" sz="1000" b="0" u="none" strike="noStrike" kern="1200" baseline="30000" dirty="0">
                          <a:ln>
                            <a:noFill/>
                          </a:ln>
                          <a:solidFill>
                            <a:srgbClr val="002060"/>
                          </a:solidFill>
                          <a:latin typeface="Arial" panose="020B0604020202020204" pitchFamily="34" charset="0"/>
                          <a:cs typeface="Arial" panose="020B0604020202020204" pitchFamily="34" charset="0"/>
                        </a:rPr>
                        <a:t>2</a:t>
                      </a:r>
                      <a:r>
                        <a:rPr lang="en-US" sz="1000" b="0" u="none" strike="noStrike" kern="1200" baseline="0" dirty="0">
                          <a:ln>
                            <a:noFill/>
                          </a:ln>
                          <a:solidFill>
                            <a:srgbClr val="002060"/>
                          </a:solidFill>
                          <a:latin typeface="Arial" panose="020B0604020202020204" pitchFamily="34" charset="0"/>
                          <a:cs typeface="Arial" panose="020B0604020202020204" pitchFamily="34" charset="0"/>
                        </a:rPr>
                        <a:t> are present: </a:t>
                      </a:r>
                      <a:r>
                        <a:rPr lang="en-US" sz="1000" b="0" u="none" strike="noStrike" kern="1200" baseline="0" dirty="0">
                          <a:ln>
                            <a:noFill/>
                          </a:ln>
                          <a:solidFill>
                            <a:schemeClr val="accent1">
                              <a:lumMod val="75000"/>
                            </a:schemeClr>
                          </a:solidFill>
                          <a:latin typeface="Arial" panose="020B0604020202020204" pitchFamily="34" charset="0"/>
                          <a:cs typeface="Arial" panose="020B0604020202020204" pitchFamily="34" charset="0"/>
                        </a:rPr>
                        <a:t>Fever (100.4°F or higher), new onset of moderate to severe headache, shortness of breath, new cough, sore throat, vomiting, diarrhea, </a:t>
                      </a:r>
                      <a:r>
                        <a:rPr lang="en-US" sz="1000" b="0" u="none" strike="noStrike" kern="1200" baseline="0" dirty="0">
                          <a:ln>
                            <a:noFill/>
                          </a:ln>
                          <a:solidFill>
                            <a:schemeClr val="accent1">
                              <a:lumMod val="75000"/>
                            </a:schemeClr>
                          </a:solidFill>
                          <a:latin typeface="Arial" panose="020B0604020202020204" pitchFamily="34" charset="0"/>
                          <a:ea typeface="+mn-ea"/>
                          <a:cs typeface="Arial" panose="020B0604020202020204" pitchFamily="34" charset="0"/>
                        </a:rPr>
                        <a:t>new loss of sense of taste or smell, fatigue from unknown cause, muscle or body aches from unknown cause. </a:t>
                      </a:r>
                    </a:p>
                    <a:p>
                      <a:pPr algn="ctr"/>
                      <a:r>
                        <a:rPr lang="en-US" sz="1000" b="0" u="none" strike="noStrike" kern="1200" baseline="0" dirty="0">
                          <a:ln>
                            <a:noFill/>
                          </a:ln>
                          <a:solidFill>
                            <a:schemeClr val="accent1">
                              <a:lumMod val="75000"/>
                            </a:schemeClr>
                          </a:solidFill>
                          <a:latin typeface="Arial" panose="020B0604020202020204" pitchFamily="34" charset="0"/>
                          <a:ea typeface="+mn-ea"/>
                          <a:cs typeface="Arial" panose="020B0604020202020204" pitchFamily="34" charset="0"/>
                        </a:rPr>
                        <a:t>When suspicion of COVID-19 is high due to other symptoms, school health officials should isolate students/staff.</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kern="1200" dirty="0">
                          <a:solidFill>
                            <a:schemeClr val="accent1">
                              <a:lumMod val="50000"/>
                            </a:schemeClr>
                          </a:solidFill>
                          <a:effectLst/>
                          <a:latin typeface="Arial" panose="020B0604020202020204" pitchFamily="34" charset="0"/>
                          <a:ea typeface="+mn-ea"/>
                          <a:cs typeface="Arial" panose="020B0604020202020204" pitchFamily="34" charset="0"/>
                        </a:rPr>
                        <a:t>Testing is </a:t>
                      </a:r>
                      <a:r>
                        <a:rPr lang="en-US" sz="1000" b="1" u="sng" kern="1200" dirty="0">
                          <a:solidFill>
                            <a:schemeClr val="accent1">
                              <a:lumMod val="50000"/>
                            </a:schemeClr>
                          </a:solidFill>
                          <a:effectLst/>
                          <a:latin typeface="Arial" panose="020B0604020202020204" pitchFamily="34" charset="0"/>
                          <a:ea typeface="+mn-ea"/>
                          <a:cs typeface="Arial" panose="020B0604020202020204" pitchFamily="34" charset="0"/>
                        </a:rPr>
                        <a:t>Strongly Recommended</a:t>
                      </a:r>
                      <a:r>
                        <a:rPr lang="en-US" sz="1000" b="1" kern="1200" dirty="0">
                          <a:solidFill>
                            <a:schemeClr val="accent1">
                              <a:lumMod val="50000"/>
                            </a:schemeClr>
                          </a:solidFill>
                          <a:effectLst/>
                          <a:latin typeface="Arial" panose="020B0604020202020204" pitchFamily="34" charset="0"/>
                          <a:ea typeface="+mn-ea"/>
                          <a:cs typeface="Arial" panose="020B0604020202020204" pitchFamily="34" charset="0"/>
                        </a:rPr>
                        <a:t> for ALL Persons with COVID-19-Like Symptoms, Regardless of Vaccination Status.</a:t>
                      </a:r>
                      <a:endParaRPr lang="en-US" sz="1000" kern="1200" dirty="0">
                        <a:solidFill>
                          <a:schemeClr val="accent1">
                            <a:lumMod val="50000"/>
                          </a:schemeClr>
                        </a:solidFill>
                        <a:effectLst/>
                        <a:latin typeface="Arial" panose="020B0604020202020204" pitchFamily="34" charset="0"/>
                        <a:ea typeface="+mn-ea"/>
                        <a:cs typeface="Arial" panose="020B0604020202020204" pitchFamily="34" charset="0"/>
                      </a:endParaRPr>
                    </a:p>
                  </a:txBody>
                  <a:tcPr marL="68580" marR="68580" marT="34290" marB="34290" anchor="ctr">
                    <a:solidFill>
                      <a:schemeClr val="bg1"/>
                    </a:solidFill>
                  </a:tcPr>
                </a:tc>
                <a:extLst>
                  <a:ext uri="{0D108BD9-81ED-4DB2-BD59-A6C34878D82A}">
                    <a16:rowId xmlns:a16="http://schemas.microsoft.com/office/drawing/2014/main" val="4131543005"/>
                  </a:ext>
                </a:extLst>
              </a:tr>
            </a:tbl>
          </a:graphicData>
        </a:graphic>
      </p:graphicFrame>
      <p:graphicFrame>
        <p:nvGraphicFramePr>
          <p:cNvPr id="5" name="Table 21">
            <a:extLst>
              <a:ext uri="{FF2B5EF4-FFF2-40B4-BE49-F238E27FC236}">
                <a16:creationId xmlns:a16="http://schemas.microsoft.com/office/drawing/2014/main" id="{97B6087F-056D-4182-A242-1F49369A7C7C}"/>
              </a:ext>
            </a:extLst>
          </p:cNvPr>
          <p:cNvGraphicFramePr>
            <a:graphicFrameLocks noGrp="1"/>
          </p:cNvGraphicFramePr>
          <p:nvPr>
            <p:extLst>
              <p:ext uri="{D42A27DB-BD31-4B8C-83A1-F6EECF244321}">
                <p14:modId xmlns:p14="http://schemas.microsoft.com/office/powerpoint/2010/main" val="1504245560"/>
              </p:ext>
            </p:extLst>
          </p:nvPr>
        </p:nvGraphicFramePr>
        <p:xfrm>
          <a:off x="149087" y="1173480"/>
          <a:ext cx="8845822" cy="4418580"/>
        </p:xfrm>
        <a:graphic>
          <a:graphicData uri="http://schemas.openxmlformats.org/drawingml/2006/table">
            <a:tbl>
              <a:tblPr bandRow="1">
                <a:tableStyleId>{2D5ABB26-0587-4C30-8999-92F81FD0307C}</a:tableStyleId>
              </a:tblPr>
              <a:tblGrid>
                <a:gridCol w="2581413">
                  <a:extLst>
                    <a:ext uri="{9D8B030D-6E8A-4147-A177-3AD203B41FA5}">
                      <a16:colId xmlns:a16="http://schemas.microsoft.com/office/drawing/2014/main" val="3446728929"/>
                    </a:ext>
                  </a:extLst>
                </a:gridCol>
                <a:gridCol w="2721176">
                  <a:extLst>
                    <a:ext uri="{9D8B030D-6E8A-4147-A177-3AD203B41FA5}">
                      <a16:colId xmlns:a16="http://schemas.microsoft.com/office/drawing/2014/main" val="1943475283"/>
                    </a:ext>
                  </a:extLst>
                </a:gridCol>
                <a:gridCol w="833377">
                  <a:extLst>
                    <a:ext uri="{9D8B030D-6E8A-4147-A177-3AD203B41FA5}">
                      <a16:colId xmlns:a16="http://schemas.microsoft.com/office/drawing/2014/main" val="1764799173"/>
                    </a:ext>
                  </a:extLst>
                </a:gridCol>
                <a:gridCol w="2709856">
                  <a:extLst>
                    <a:ext uri="{9D8B030D-6E8A-4147-A177-3AD203B41FA5}">
                      <a16:colId xmlns:a16="http://schemas.microsoft.com/office/drawing/2014/main" val="3874888155"/>
                    </a:ext>
                  </a:extLst>
                </a:gridCol>
              </a:tblGrid>
              <a:tr h="528540">
                <a:tc>
                  <a:txBody>
                    <a:bodyPr/>
                    <a:lstStyle/>
                    <a:p>
                      <a:pPr algn="ctr"/>
                      <a:r>
                        <a:rPr lang="en-US" sz="1000" b="1" dirty="0">
                          <a:latin typeface="Arial Narrow" panose="020B0606020202030204" pitchFamily="34" charset="0"/>
                        </a:rPr>
                        <a:t>Status</a:t>
                      </a:r>
                      <a:endParaRPr lang="en-US" sz="1000" b="1" baseline="40000" dirty="0">
                        <a:latin typeface="Arial Narrow" panose="020B0606020202030204" pitchFamily="34" charset="0"/>
                      </a:endParaRPr>
                    </a:p>
                  </a:txBody>
                  <a:tcPr marL="75438" marR="75438"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i="0" u="none" strike="noStrike" kern="1200" baseline="0" dirty="0">
                          <a:solidFill>
                            <a:schemeClr val="tx1"/>
                          </a:solidFill>
                          <a:latin typeface="Arial Narrow" panose="020B0606020202030204" pitchFamily="34" charset="0"/>
                          <a:ea typeface="+mn-ea"/>
                          <a:cs typeface="+mn-cs"/>
                        </a:rPr>
                        <a:t>Return to School Guidance</a:t>
                      </a:r>
                    </a:p>
                    <a:p>
                      <a:pPr algn="ctr"/>
                      <a:r>
                        <a:rPr lang="en-US" sz="1000" b="1" dirty="0">
                          <a:latin typeface="Arial Narrow" panose="020B0606020202030204" pitchFamily="34" charset="0"/>
                        </a:rPr>
                        <a:t>(For </a:t>
                      </a:r>
                      <a:r>
                        <a:rPr lang="en-US" sz="1000" b="1" dirty="0">
                          <a:solidFill>
                            <a:schemeClr val="tx1"/>
                          </a:solidFill>
                          <a:latin typeface="Arial Narrow" panose="020B0606020202030204" pitchFamily="34" charset="0"/>
                        </a:rPr>
                        <a:t>recently vaccinated </a:t>
                      </a:r>
                      <a:r>
                        <a:rPr lang="en-US" sz="1000" b="1" dirty="0">
                          <a:latin typeface="Arial Narrow" panose="020B0606020202030204" pitchFamily="34" charset="0"/>
                        </a:rPr>
                        <a:t>persons, </a:t>
                      </a:r>
                      <a:r>
                        <a:rPr lang="en-US" sz="1000" b="1" dirty="0">
                          <a:latin typeface="Arial Narrow" panose="020B0606020202030204" pitchFamily="34" charset="0"/>
                          <a:hlinkClick r:id="rId3"/>
                        </a:rPr>
                        <a:t>see Post Vaccination Guidance</a:t>
                      </a:r>
                      <a:r>
                        <a:rPr lang="en-US" sz="1000" b="1" dirty="0">
                          <a:latin typeface="Arial Narrow" panose="020B0606020202030204" pitchFamily="34" charset="0"/>
                        </a:rPr>
                        <a:t>)</a:t>
                      </a:r>
                    </a:p>
                  </a:txBody>
                  <a:tcPr marL="75438" marR="75438"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i="0" u="none" strike="noStrike" kern="1200" baseline="0" dirty="0">
                          <a:solidFill>
                            <a:schemeClr val="tx1"/>
                          </a:solidFill>
                          <a:latin typeface="Arial Narrow" panose="020B0606020202030204" pitchFamily="34" charset="0"/>
                          <a:ea typeface="+mn-ea"/>
                          <a:cs typeface="+mn-cs"/>
                        </a:rPr>
                        <a:t>Quarantine Close Contacts?</a:t>
                      </a:r>
                    </a:p>
                  </a:txBody>
                  <a:tcPr marL="75438" marR="75438" marT="34290" marB="34290">
                    <a:lnL w="12700" cap="flat" cmpd="sng" algn="ctr">
                      <a:solidFill>
                        <a:schemeClr val="tx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i="0" u="none" strike="noStrike" kern="1200" baseline="0" dirty="0">
                          <a:solidFill>
                            <a:schemeClr val="tx1"/>
                          </a:solidFill>
                          <a:latin typeface="Arial Narrow" panose="020B0606020202030204" pitchFamily="34" charset="0"/>
                          <a:ea typeface="+mn-ea"/>
                          <a:cs typeface="+mn-cs"/>
                        </a:rPr>
                        <a:t>Additional Guidance</a:t>
                      </a:r>
                    </a:p>
                  </a:txBody>
                  <a:tcPr marL="75438" marR="75438" marT="34290" marB="3429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1301683"/>
                  </a:ext>
                </a:extLst>
              </a:tr>
              <a:tr h="903879">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lang="en-US" sz="900" b="1" dirty="0">
                          <a:effectLst/>
                          <a:latin typeface="Arial Narrow" panose="020B0606020202030204" pitchFamily="34" charset="0"/>
                          <a:ea typeface="Calibri" panose="020F0502020204030204" pitchFamily="34" charset="0"/>
                          <a:cs typeface="Times New Roman" panose="02020603050405020304" pitchFamily="18" charset="0"/>
                        </a:rPr>
                        <a:t>A.  COVID-19 diagnostic test positive  </a:t>
                      </a:r>
                      <a:r>
                        <a:rPr lang="en-US" sz="900" b="1" i="0" dirty="0">
                          <a:effectLst/>
                          <a:latin typeface="Arial Narrow" panose="020B0606020202030204" pitchFamily="34" charset="0"/>
                          <a:ea typeface="Calibri" panose="020F0502020204030204" pitchFamily="34" charset="0"/>
                          <a:cs typeface="Times New Roman" panose="02020603050405020304" pitchFamily="18" charset="0"/>
                        </a:rPr>
                        <a:t>(confirmed</a:t>
                      </a:r>
                      <a:r>
                        <a:rPr lang="en-US" sz="900" b="1" i="0" baseline="0" dirty="0">
                          <a:effectLst/>
                          <a:latin typeface="Arial Narrow" panose="020B0606020202030204" pitchFamily="34" charset="0"/>
                          <a:ea typeface="Calibri" panose="020F0502020204030204" pitchFamily="34" charset="0"/>
                          <a:cs typeface="Times New Roman" panose="02020603050405020304" pitchFamily="18" charset="0"/>
                        </a:rPr>
                        <a:t> with PCR test or probable with antigen test</a:t>
                      </a:r>
                      <a:r>
                        <a:rPr lang="en-US" sz="900" b="1" i="0" baseline="30000" dirty="0">
                          <a:effectLst/>
                          <a:latin typeface="Arial Narrow" panose="020B0606020202030204" pitchFamily="34" charset="0"/>
                          <a:ea typeface="Calibri" panose="020F0502020204030204" pitchFamily="34" charset="0"/>
                          <a:cs typeface="Times New Roman" panose="02020603050405020304" pitchFamily="18" charset="0"/>
                        </a:rPr>
                        <a:t>3</a:t>
                      </a:r>
                      <a:r>
                        <a:rPr lang="en-US" sz="900" b="1" i="0" baseline="0" dirty="0">
                          <a:effectLst/>
                          <a:latin typeface="Arial Narrow" panose="020B0606020202030204" pitchFamily="34" charset="0"/>
                          <a:ea typeface="Calibri" panose="020F0502020204030204" pitchFamily="34" charset="0"/>
                          <a:cs typeface="Times New Roman" panose="02020603050405020304" pitchFamily="18" charset="0"/>
                        </a:rPr>
                        <a:t>)</a:t>
                      </a:r>
                      <a:r>
                        <a:rPr lang="en-US" sz="900" b="1" i="0" dirty="0">
                          <a:effectLst/>
                          <a:latin typeface="Arial Narrow" panose="020B0606020202030204" pitchFamily="34" charset="0"/>
                          <a:ea typeface="Calibri" panose="020F0502020204030204" pitchFamily="34" charset="0"/>
                          <a:cs typeface="Times New Roman" panose="02020603050405020304" pitchFamily="18" charset="0"/>
                        </a:rPr>
                        <a:t>  </a:t>
                      </a:r>
                      <a:r>
                        <a:rPr lang="en-US" sz="900" b="1" dirty="0">
                          <a:effectLst/>
                          <a:latin typeface="Arial Narrow" panose="020B0606020202030204" pitchFamily="34" charset="0"/>
                          <a:ea typeface="Calibri" panose="020F0502020204030204" pitchFamily="34" charset="0"/>
                          <a:cs typeface="Times New Roman" panose="02020603050405020304" pitchFamily="18" charset="0"/>
                        </a:rPr>
                        <a:t>OR </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lang="en-US" sz="900" b="1" kern="1200" dirty="0">
                          <a:solidFill>
                            <a:schemeClr val="tx1"/>
                          </a:solidFill>
                          <a:effectLst/>
                          <a:latin typeface="Arial Narrow" panose="020B0606020202030204" pitchFamily="34" charset="0"/>
                          <a:ea typeface="+mn-ea"/>
                          <a:cs typeface="Times New Roman" panose="02020603050405020304" pitchFamily="18" charset="0"/>
                        </a:rPr>
                        <a:t>      COVID-like symptoms without COVID-19 testing and exposed to confirmed case  (probable case).</a:t>
                      </a:r>
                      <a:endParaRPr lang="en-US" sz="900" b="1" kern="1200" dirty="0">
                        <a:solidFill>
                          <a:schemeClr val="tx1"/>
                        </a:solidFill>
                        <a:effectLst/>
                        <a:latin typeface="Arial Narrow" panose="020B0606020202030204" pitchFamily="34" charset="0"/>
                        <a:ea typeface="+mn-ea"/>
                        <a:cs typeface="+mn-cs"/>
                      </a:endParaRPr>
                    </a:p>
                  </a:txBody>
                  <a:tcPr marL="75438" marR="75438"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900" u="none" dirty="0">
                          <a:solidFill>
                            <a:schemeClr val="tx1"/>
                          </a:solidFill>
                          <a:effectLst/>
                          <a:latin typeface="Arial Narrow"/>
                          <a:ea typeface="Calibri" panose="020F0502020204030204" pitchFamily="34" charset="0"/>
                          <a:cs typeface="Times New Roman"/>
                        </a:rPr>
                        <a:t>For those that can</a:t>
                      </a:r>
                      <a:r>
                        <a:rPr lang="en-US" sz="900" u="none" baseline="0" dirty="0">
                          <a:solidFill>
                            <a:schemeClr val="tx1"/>
                          </a:solidFill>
                          <a:effectLst/>
                          <a:latin typeface="Arial Narrow"/>
                          <a:ea typeface="Calibri" panose="020F0502020204030204" pitchFamily="34" charset="0"/>
                          <a:cs typeface="Times New Roman"/>
                        </a:rPr>
                        <a:t> mask upon return, </a:t>
                      </a:r>
                      <a:r>
                        <a:rPr lang="en-US" sz="900" u="sng" baseline="0" dirty="0">
                          <a:solidFill>
                            <a:schemeClr val="tx1"/>
                          </a:solidFill>
                          <a:effectLst/>
                          <a:latin typeface="Arial Narrow"/>
                          <a:ea typeface="Calibri" panose="020F0502020204030204" pitchFamily="34" charset="0"/>
                          <a:cs typeface="Times New Roman"/>
                        </a:rPr>
                        <a:t>isolate</a:t>
                      </a:r>
                      <a:r>
                        <a:rPr lang="en-US" sz="900" u="none" baseline="30000" dirty="0">
                          <a:solidFill>
                            <a:schemeClr val="tx1"/>
                          </a:solidFill>
                          <a:effectLst/>
                          <a:latin typeface="Arial Narrow"/>
                          <a:ea typeface="Calibri" panose="020F0502020204030204" pitchFamily="34" charset="0"/>
                          <a:cs typeface="Times New Roman"/>
                        </a:rPr>
                        <a:t>4, 5</a:t>
                      </a:r>
                      <a:r>
                        <a:rPr lang="en-US" sz="900" u="none" dirty="0">
                          <a:solidFill>
                            <a:schemeClr val="tx1"/>
                          </a:solidFill>
                          <a:effectLst/>
                          <a:latin typeface="Arial Narrow"/>
                          <a:ea typeface="Calibri" panose="020F0502020204030204" pitchFamily="34" charset="0"/>
                          <a:cs typeface="Times New Roman"/>
                        </a:rPr>
                        <a:t> for </a:t>
                      </a:r>
                      <a:r>
                        <a:rPr lang="en-US" sz="900" dirty="0">
                          <a:solidFill>
                            <a:schemeClr val="tx1"/>
                          </a:solidFill>
                          <a:effectLst/>
                          <a:latin typeface="Arial Narrow"/>
                          <a:ea typeface="Calibri" panose="020F0502020204030204" pitchFamily="34" charset="0"/>
                          <a:cs typeface="Times New Roman"/>
                        </a:rPr>
                        <a:t>at least five</a:t>
                      </a:r>
                      <a:r>
                        <a:rPr lang="en-US" sz="900" baseline="40000" dirty="0">
                          <a:solidFill>
                            <a:schemeClr val="tx1"/>
                          </a:solidFill>
                          <a:effectLst/>
                          <a:latin typeface="Arial Narrow"/>
                          <a:ea typeface="Calibri" panose="020F0502020204030204" pitchFamily="34" charset="0"/>
                          <a:cs typeface="Times New Roman"/>
                        </a:rPr>
                        <a:t> </a:t>
                      </a:r>
                      <a:r>
                        <a:rPr lang="en-US" sz="900" dirty="0">
                          <a:solidFill>
                            <a:schemeClr val="tx1"/>
                          </a:solidFill>
                          <a:effectLst/>
                          <a:latin typeface="Arial Narrow"/>
                          <a:ea typeface="Calibri" panose="020F0502020204030204" pitchFamily="34" charset="0"/>
                          <a:cs typeface="Times New Roman"/>
                        </a:rPr>
                        <a:t>calendar days from onset of </a:t>
                      </a:r>
                      <a:r>
                        <a:rPr lang="en-US" sz="900" kern="1200" dirty="0">
                          <a:solidFill>
                            <a:schemeClr val="tx1"/>
                          </a:solidFill>
                          <a:effectLst/>
                          <a:latin typeface="Arial Narrow"/>
                          <a:ea typeface="Calibri" panose="020F0502020204030204" pitchFamily="34" charset="0"/>
                          <a:cs typeface="Times New Roman"/>
                        </a:rPr>
                        <a:t>symptoms; return after the five calendars days </a:t>
                      </a:r>
                      <a:r>
                        <a:rPr lang="en-US" sz="900" b="1" dirty="0">
                          <a:solidFill>
                            <a:schemeClr val="tx1"/>
                          </a:solidFill>
                          <a:effectLst/>
                          <a:latin typeface="Arial Narrow"/>
                          <a:ea typeface="Calibri" panose="020F0502020204030204" pitchFamily="34" charset="0"/>
                          <a:cs typeface="Times New Roman"/>
                        </a:rPr>
                        <a:t>AND </a:t>
                      </a:r>
                      <a:r>
                        <a:rPr lang="en-US" sz="900" dirty="0">
                          <a:solidFill>
                            <a:schemeClr val="tx1"/>
                          </a:solidFill>
                          <a:effectLst/>
                          <a:latin typeface="Arial Narrow"/>
                          <a:ea typeface="Calibri" panose="020F0502020204030204" pitchFamily="34" charset="0"/>
                          <a:cs typeface="Times New Roman"/>
                        </a:rPr>
                        <a:t>if 24 hours</a:t>
                      </a:r>
                      <a:r>
                        <a:rPr lang="en-US" sz="900" baseline="0" dirty="0">
                          <a:solidFill>
                            <a:schemeClr val="tx1"/>
                          </a:solidFill>
                          <a:effectLst/>
                          <a:latin typeface="Arial Narrow"/>
                          <a:ea typeface="Calibri" panose="020F0502020204030204" pitchFamily="34" charset="0"/>
                          <a:cs typeface="Times New Roman"/>
                        </a:rPr>
                        <a:t> </a:t>
                      </a:r>
                      <a:r>
                        <a:rPr lang="en-US" sz="900" dirty="0">
                          <a:solidFill>
                            <a:schemeClr val="tx1"/>
                          </a:solidFill>
                          <a:effectLst/>
                          <a:latin typeface="Arial Narrow"/>
                          <a:ea typeface="Calibri" panose="020F0502020204030204" pitchFamily="34" charset="0"/>
                          <a:cs typeface="Times New Roman"/>
                        </a:rPr>
                        <a:t>with no fever (without fever-reducing medication), diarrhea and vomiting ceased for 24 hours </a:t>
                      </a:r>
                      <a:r>
                        <a:rPr lang="en-US" sz="900" b="1" dirty="0">
                          <a:solidFill>
                            <a:schemeClr val="tx1"/>
                          </a:solidFill>
                          <a:effectLst/>
                          <a:latin typeface="Arial Narrow"/>
                          <a:ea typeface="Calibri" panose="020F0502020204030204" pitchFamily="34" charset="0"/>
                          <a:cs typeface="Times New Roman"/>
                        </a:rPr>
                        <a:t>AND </a:t>
                      </a:r>
                      <a:r>
                        <a:rPr lang="en-US" sz="900" dirty="0">
                          <a:solidFill>
                            <a:schemeClr val="tx1"/>
                          </a:solidFill>
                          <a:effectLst/>
                          <a:latin typeface="Arial Narrow"/>
                          <a:ea typeface="Calibri" panose="020F0502020204030204" pitchFamily="34" charset="0"/>
                          <a:cs typeface="Times New Roman"/>
                        </a:rPr>
                        <a:t>improvement of symptoms </a:t>
                      </a:r>
                      <a:r>
                        <a:rPr lang="en-US" sz="900" b="1" dirty="0">
                          <a:solidFill>
                            <a:schemeClr val="tx1"/>
                          </a:solidFill>
                          <a:effectLst/>
                          <a:latin typeface="Arial Narrow"/>
                          <a:ea typeface="Calibri" panose="020F0502020204030204" pitchFamily="34" charset="0"/>
                          <a:cs typeface="Times New Roman"/>
                        </a:rPr>
                        <a:t>AND</a:t>
                      </a:r>
                      <a:r>
                        <a:rPr lang="en-US" sz="900" baseline="0" dirty="0">
                          <a:solidFill>
                            <a:schemeClr val="tx1"/>
                          </a:solidFill>
                          <a:effectLst/>
                          <a:latin typeface="Arial Narrow"/>
                          <a:ea typeface="Calibri" panose="020F0502020204030204" pitchFamily="34" charset="0"/>
                          <a:cs typeface="Times New Roman"/>
                        </a:rPr>
                        <a:t> consistent masking upon return through day 10</a:t>
                      </a:r>
                      <a:r>
                        <a:rPr lang="en-US" sz="900" dirty="0">
                          <a:solidFill>
                            <a:schemeClr val="tx1"/>
                          </a:solidFill>
                          <a:effectLst/>
                          <a:latin typeface="Arial Narrow"/>
                          <a:ea typeface="Calibri" panose="020F0502020204030204" pitchFamily="34" charset="0"/>
                          <a:cs typeface="Times New Roman"/>
                        </a:rPr>
                        <a:t>. If</a:t>
                      </a:r>
                      <a:r>
                        <a:rPr lang="en-US" sz="900" baseline="0" dirty="0">
                          <a:solidFill>
                            <a:schemeClr val="tx1"/>
                          </a:solidFill>
                          <a:effectLst/>
                          <a:latin typeface="Arial Narrow"/>
                          <a:ea typeface="Calibri" panose="020F0502020204030204" pitchFamily="34" charset="0"/>
                          <a:cs typeface="Times New Roman"/>
                        </a:rPr>
                        <a:t> unable to mask, isolate for 10 days.</a:t>
                      </a:r>
                      <a:endParaRPr lang="en-US" sz="900" dirty="0">
                        <a:solidFill>
                          <a:schemeClr val="tx1"/>
                        </a:solidFill>
                        <a:effectLst/>
                        <a:latin typeface="Arial Narrow"/>
                        <a:ea typeface="Calibri" panose="020F0502020204030204" pitchFamily="34" charset="0"/>
                        <a:cs typeface="Times New Roman"/>
                      </a:endParaRPr>
                    </a:p>
                  </a:txBody>
                  <a:tcPr marL="75438" marR="75438"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900" b="1" dirty="0">
                        <a:latin typeface="Arial Narrow" panose="020B0606020202030204" pitchFamily="34" charset="0"/>
                      </a:endParaRPr>
                    </a:p>
                    <a:p>
                      <a:pPr algn="ctr"/>
                      <a:endParaRPr lang="en-US" sz="900" kern="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r>
                        <a:rPr lang="en-US" sz="900" kern="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YES (see</a:t>
                      </a:r>
                    </a:p>
                    <a:p>
                      <a:pPr algn="ctr"/>
                      <a:r>
                        <a:rPr lang="en-US" sz="900" kern="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Row D)</a:t>
                      </a:r>
                    </a:p>
                  </a:txBody>
                  <a:tcPr marL="75438" marR="75438"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aseline="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The l</a:t>
                      </a:r>
                      <a:r>
                        <a:rPr lang="en-US" sz="900" kern="1200" baseline="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ocal health department may supply dates as to when a student or staff member can return to school, otherwise schools should permit return consistent with this guidance.  Letter from local health department releasing the student or staff member from isolation or </a:t>
                      </a:r>
                      <a:r>
                        <a:rPr lang="en-US" sz="900" kern="1200" baseline="0" dirty="0">
                          <a:solidFill>
                            <a:schemeClr val="tx1"/>
                          </a:solidFill>
                          <a:effectLst/>
                          <a:latin typeface="Arial Narrow" panose="020B0606020202030204" pitchFamily="34" charset="0"/>
                          <a:ea typeface="+mn-ea"/>
                          <a:cs typeface="Times New Roman" panose="02020603050405020304" pitchFamily="18" charset="0"/>
                        </a:rPr>
                        <a:t>quarantine</a:t>
                      </a:r>
                      <a:r>
                        <a:rPr lang="en-US" sz="900" kern="1200" baseline="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is not required. </a:t>
                      </a:r>
                    </a:p>
                  </a:txBody>
                  <a:tcPr marL="75438" marR="75438"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9936042"/>
                  </a:ext>
                </a:extLst>
              </a:tr>
              <a:tr h="1293318">
                <a:tc>
                  <a:txBody>
                    <a:bodyPr/>
                    <a:lstStyle/>
                    <a:p>
                      <a:pPr marL="111125" marR="0" lvl="0" indent="-111125" algn="l" defTabSz="914400" rtl="0" eaLnBrk="1" fontAlgn="auto" latinLnBrk="0" hangingPunct="1">
                        <a:lnSpc>
                          <a:spcPct val="100000"/>
                        </a:lnSpc>
                        <a:spcBef>
                          <a:spcPts val="0"/>
                        </a:spcBef>
                        <a:spcAft>
                          <a:spcPts val="0"/>
                        </a:spcAft>
                        <a:buClrTx/>
                        <a:buSzTx/>
                        <a:buFontTx/>
                        <a:buNone/>
                        <a:tabLst/>
                        <a:defRPr/>
                      </a:pPr>
                      <a:r>
                        <a:rPr lang="en-US" sz="900" b="1" kern="1200" dirty="0">
                          <a:solidFill>
                            <a:schemeClr val="tx1"/>
                          </a:solidFill>
                          <a:effectLst/>
                          <a:latin typeface="Arial Narrow" panose="020B0606020202030204" pitchFamily="34" charset="0"/>
                          <a:ea typeface="+mn-ea"/>
                          <a:cs typeface="Times New Roman" panose="02020603050405020304" pitchFamily="18" charset="0"/>
                        </a:rPr>
                        <a:t>B. Symptomatic individual with a negative COVID-19 diagnostic test </a:t>
                      </a:r>
                      <a:r>
                        <a:rPr lang="en-US" sz="900" i="1" kern="1200" dirty="0">
                          <a:solidFill>
                            <a:schemeClr val="tx1"/>
                          </a:solidFill>
                          <a:effectLst/>
                          <a:latin typeface="Arial Narrow" panose="020B0606020202030204" pitchFamily="34" charset="0"/>
                          <a:ea typeface="+mn-ea"/>
                          <a:cs typeface="+mn-cs"/>
                        </a:rPr>
                        <a:t>Negative COVID-19 diagnostic tests are valid only for the date on which they are collected</a:t>
                      </a:r>
                      <a:r>
                        <a:rPr lang="en-US" sz="900" i="1" kern="1200" dirty="0">
                          <a:solidFill>
                            <a:srgbClr val="FF0000"/>
                          </a:solidFill>
                          <a:effectLst/>
                          <a:latin typeface="Arial Narrow" panose="020B0606020202030204" pitchFamily="34" charset="0"/>
                          <a:ea typeface="+mn-ea"/>
                          <a:cs typeface="+mn-cs"/>
                        </a:rPr>
                        <a:t>; </a:t>
                      </a:r>
                      <a:r>
                        <a:rPr lang="en-US" sz="900" i="1" kern="1200" dirty="0">
                          <a:solidFill>
                            <a:schemeClr val="tx1"/>
                          </a:solidFill>
                          <a:effectLst/>
                          <a:latin typeface="Arial Narrow" panose="020B0606020202030204" pitchFamily="34" charset="0"/>
                          <a:ea typeface="+mn-ea"/>
                          <a:cs typeface="+mn-cs"/>
                        </a:rPr>
                        <a:t>specimens </a:t>
                      </a:r>
                      <a:r>
                        <a:rPr lang="en-US" sz="900" i="1" strike="noStrike" kern="1200" baseline="0" dirty="0">
                          <a:solidFill>
                            <a:schemeClr val="tx1"/>
                          </a:solidFill>
                          <a:effectLst/>
                          <a:latin typeface="Arial Narrow" panose="020B0606020202030204" pitchFamily="34" charset="0"/>
                          <a:ea typeface="+mn-ea"/>
                          <a:cs typeface="+mn-cs"/>
                        </a:rPr>
                        <a:t>collected </a:t>
                      </a:r>
                      <a:r>
                        <a:rPr lang="en-US" sz="900" i="1" kern="1200" dirty="0">
                          <a:solidFill>
                            <a:schemeClr val="tx1"/>
                          </a:solidFill>
                          <a:effectLst/>
                          <a:latin typeface="Arial Narrow" panose="020B0606020202030204" pitchFamily="34" charset="0"/>
                          <a:ea typeface="+mn-ea"/>
                          <a:cs typeface="+mn-cs"/>
                        </a:rPr>
                        <a:t>within 48 hours of onset are acceptable for determining school admission status. If testing is not accessible or delayed, testing within 72 hours would be acceptable, but testing within 48 hours of onset should be promoted (Home Tests are Allowed).</a:t>
                      </a:r>
                    </a:p>
                  </a:txBody>
                  <a:tcPr marL="75438" marR="75438"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l">
                        <a:lnSpc>
                          <a:spcPct val="107000"/>
                        </a:lnSpc>
                        <a:spcBef>
                          <a:spcPts val="0"/>
                        </a:spcBef>
                        <a:spcAft>
                          <a:spcPts val="0"/>
                        </a:spcAft>
                      </a:pPr>
                      <a:r>
                        <a:rPr lang="en-US" sz="900" u="sng" baseline="0" dirty="0">
                          <a:solidFill>
                            <a:schemeClr val="tx1"/>
                          </a:solidFill>
                          <a:effectLst/>
                          <a:latin typeface="Arial Narrow" panose="020B0606020202030204" pitchFamily="34" charset="0"/>
                          <a:ea typeface="+mn-ea"/>
                          <a:cs typeface="Times New Roman" panose="02020603050405020304" pitchFamily="18" charset="0"/>
                        </a:rPr>
                        <a:t>Isolate</a:t>
                      </a:r>
                      <a:r>
                        <a:rPr lang="en-US" sz="900" u="sng" baseline="30000" dirty="0">
                          <a:solidFill>
                            <a:schemeClr val="tx1"/>
                          </a:solidFill>
                          <a:effectLst/>
                          <a:latin typeface="Arial Narrow" panose="020B0606020202030204" pitchFamily="34" charset="0"/>
                          <a:ea typeface="+mn-ea"/>
                          <a:cs typeface="Times New Roman" panose="02020603050405020304" pitchFamily="18" charset="0"/>
                        </a:rPr>
                        <a:t> </a:t>
                      </a:r>
                      <a:r>
                        <a:rPr lang="en-US" sz="900" dirty="0">
                          <a:solidFill>
                            <a:schemeClr val="tx1"/>
                          </a:solidFill>
                          <a:effectLst/>
                          <a:latin typeface="Arial Narrow" panose="020B0606020202030204" pitchFamily="34" charset="0"/>
                          <a:ea typeface="+mn-ea"/>
                          <a:cs typeface="Times New Roman" panose="02020603050405020304" pitchFamily="18" charset="0"/>
                        </a:rPr>
                        <a:t>until symptoms have improved/resolved per return-to-school criteria for diagnosed condition, including fever free</a:t>
                      </a:r>
                      <a:r>
                        <a:rPr lang="en-US" sz="900" baseline="0" dirty="0">
                          <a:solidFill>
                            <a:schemeClr val="tx1"/>
                          </a:solidFill>
                          <a:effectLst/>
                          <a:latin typeface="Arial Narrow" panose="020B0606020202030204" pitchFamily="34" charset="0"/>
                          <a:ea typeface="+mn-ea"/>
                          <a:cs typeface="Times New Roman" panose="02020603050405020304" pitchFamily="18" charset="0"/>
                        </a:rPr>
                        <a:t> for 24 hours</a:t>
                      </a:r>
                      <a:r>
                        <a:rPr lang="en-US" sz="900" kern="1200" baseline="0" dirty="0">
                          <a:solidFill>
                            <a:schemeClr val="tx1"/>
                          </a:solidFill>
                          <a:effectLst/>
                          <a:latin typeface="Arial Narrow" panose="020B0606020202030204" pitchFamily="34" charset="0"/>
                          <a:ea typeface="+mn-ea"/>
                          <a:cs typeface="Times New Roman" panose="02020603050405020304" pitchFamily="18" charset="0"/>
                        </a:rPr>
                        <a:t>, symptoms improving and until </a:t>
                      </a:r>
                      <a:r>
                        <a:rPr lang="en-US" sz="900" baseline="0" dirty="0">
                          <a:solidFill>
                            <a:schemeClr val="tx1"/>
                          </a:solidFill>
                          <a:effectLst/>
                          <a:latin typeface="Arial Narrow" panose="020B0606020202030204" pitchFamily="34" charset="0"/>
                          <a:ea typeface="+mn-ea"/>
                          <a:cs typeface="Times New Roman" panose="02020603050405020304" pitchFamily="18" charset="0"/>
                        </a:rPr>
                        <a:t>24 hours after diarrhea and vomiting have ceased.</a:t>
                      </a:r>
                      <a:r>
                        <a:rPr lang="en-US" sz="900" baseline="40000" dirty="0">
                          <a:solidFill>
                            <a:schemeClr val="tx1"/>
                          </a:solidFill>
                          <a:effectLst/>
                          <a:latin typeface="Arial Narrow" panose="020B0606020202030204" pitchFamily="34" charset="0"/>
                          <a:ea typeface="+mn-ea"/>
                          <a:cs typeface="Times New Roman" panose="02020603050405020304" pitchFamily="18" charset="0"/>
                        </a:rPr>
                        <a:t>.</a:t>
                      </a:r>
                      <a:r>
                        <a:rPr lang="en-US" sz="900" baseline="0" dirty="0">
                          <a:solidFill>
                            <a:schemeClr val="tx1"/>
                          </a:solidFill>
                          <a:effectLst/>
                          <a:latin typeface="Arial Narrow" panose="020B0606020202030204" pitchFamily="34" charset="0"/>
                          <a:ea typeface="+mn-ea"/>
                          <a:cs typeface="Times New Roman" panose="02020603050405020304" pitchFamily="18" charset="0"/>
                        </a:rPr>
                        <a:t> </a:t>
                      </a:r>
                      <a:r>
                        <a:rPr lang="en-US" sz="900" dirty="0">
                          <a:solidFill>
                            <a:schemeClr val="tx1"/>
                          </a:solidFill>
                          <a:effectLst/>
                          <a:latin typeface="Arial Narrow" panose="020B0606020202030204" pitchFamily="34" charset="0"/>
                          <a:ea typeface="+mn-ea"/>
                          <a:cs typeface="Times New Roman" panose="02020603050405020304" pitchFamily="18" charset="0"/>
                        </a:rPr>
                        <a:t>Follow provider directions, recommended treatment and return to school guidance as per school policies and</a:t>
                      </a:r>
                      <a:r>
                        <a:rPr lang="en-US" sz="900" dirty="0">
                          <a:solidFill>
                            <a:schemeClr val="tx1"/>
                          </a:solidFill>
                          <a:effectLst/>
                          <a:latin typeface="Arial Narrow" panose="020B0606020202030204" pitchFamily="34" charset="0"/>
                          <a:ea typeface="+mn-ea"/>
                          <a:cs typeface="Times New Roman" panose="02020603050405020304" pitchFamily="18" charset="0"/>
                          <a:hlinkClick r:id="rId4"/>
                        </a:rPr>
                        <a:t> IDPH Communicable Diseases in Schools</a:t>
                      </a:r>
                      <a:r>
                        <a:rPr lang="en-US" sz="900" dirty="0">
                          <a:solidFill>
                            <a:schemeClr val="tx1"/>
                          </a:solidFill>
                          <a:effectLst/>
                          <a:latin typeface="Arial Narrow" panose="020B0606020202030204" pitchFamily="34" charset="0"/>
                          <a:ea typeface="+mn-ea"/>
                          <a:cs typeface="Times New Roman" panose="02020603050405020304" pitchFamily="18" charset="0"/>
                        </a:rPr>
                        <a:t>. </a:t>
                      </a:r>
                    </a:p>
                  </a:txBody>
                  <a:tcPr marL="75438" marR="75438"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endParaRPr lang="en-US" sz="900" b="1" dirty="0">
                        <a:solidFill>
                          <a:schemeClr val="tx1"/>
                        </a:solidFill>
                        <a:effectLst/>
                        <a:latin typeface="Arial Narrow" panose="020B0606020202030204" pitchFamily="34" charset="0"/>
                        <a:ea typeface="+mn-ea"/>
                        <a:cs typeface="Times New Roman" panose="02020603050405020304" pitchFamily="18" charset="0"/>
                      </a:endParaRPr>
                    </a:p>
                    <a:p>
                      <a:pPr marL="0" marR="0" algn="ctr">
                        <a:lnSpc>
                          <a:spcPct val="107000"/>
                        </a:lnSpc>
                        <a:spcBef>
                          <a:spcPts val="0"/>
                        </a:spcBef>
                        <a:spcAft>
                          <a:spcPts val="0"/>
                        </a:spcAft>
                      </a:pPr>
                      <a:endParaRPr lang="en-US" sz="900" b="1" dirty="0">
                        <a:solidFill>
                          <a:schemeClr val="tx1"/>
                        </a:solidFill>
                        <a:effectLst/>
                        <a:latin typeface="Arial Narrow" panose="020B0606020202030204" pitchFamily="34" charset="0"/>
                        <a:ea typeface="+mn-ea"/>
                        <a:cs typeface="Times New Roman" panose="02020603050405020304" pitchFamily="18" charset="0"/>
                      </a:endParaRPr>
                    </a:p>
                    <a:p>
                      <a:pPr marL="0" marR="0" algn="ctr">
                        <a:lnSpc>
                          <a:spcPct val="107000"/>
                        </a:lnSpc>
                        <a:spcBef>
                          <a:spcPts val="0"/>
                        </a:spcBef>
                        <a:spcAft>
                          <a:spcPts val="0"/>
                        </a:spcAft>
                      </a:pPr>
                      <a:endParaRPr lang="en-US" sz="900" b="1" dirty="0">
                        <a:solidFill>
                          <a:schemeClr val="tx1"/>
                        </a:solidFill>
                        <a:effectLst/>
                        <a:latin typeface="Arial Narrow" panose="020B0606020202030204" pitchFamily="34" charset="0"/>
                        <a:ea typeface="+mn-ea"/>
                        <a:cs typeface="Times New Roman" panose="02020603050405020304" pitchFamily="18" charset="0"/>
                      </a:endParaRPr>
                    </a:p>
                    <a:p>
                      <a:pPr marL="0" marR="0" algn="ctr">
                        <a:lnSpc>
                          <a:spcPct val="107000"/>
                        </a:lnSpc>
                        <a:spcBef>
                          <a:spcPts val="0"/>
                        </a:spcBef>
                        <a:spcAft>
                          <a:spcPts val="0"/>
                        </a:spcAft>
                      </a:pPr>
                      <a:r>
                        <a:rPr lang="en-US" sz="900" b="0" dirty="0">
                          <a:solidFill>
                            <a:schemeClr val="tx1"/>
                          </a:solidFill>
                          <a:effectLst/>
                          <a:latin typeface="Arial Narrow" panose="020B0606020202030204" pitchFamily="34" charset="0"/>
                          <a:ea typeface="+mn-ea"/>
                          <a:cs typeface="Times New Roman" panose="02020603050405020304" pitchFamily="18" charset="0"/>
                        </a:rPr>
                        <a:t>NO</a:t>
                      </a:r>
                    </a:p>
                  </a:txBody>
                  <a:tcPr marL="75438" marR="75438"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900" kern="1200" dirty="0">
                          <a:solidFill>
                            <a:schemeClr val="tx1"/>
                          </a:solidFill>
                          <a:effectLst/>
                          <a:latin typeface="Arial Narrow" panose="020B0606020202030204" pitchFamily="34" charset="0"/>
                          <a:ea typeface="+mn-ea"/>
                          <a:cs typeface="+mn-cs"/>
                        </a:rPr>
                        <a:t>NAAT (PCR) testing/</a:t>
                      </a:r>
                      <a:r>
                        <a:rPr lang="en-US" sz="900" kern="1200" baseline="0" dirty="0">
                          <a:solidFill>
                            <a:schemeClr val="tx1"/>
                          </a:solidFill>
                          <a:effectLst/>
                          <a:latin typeface="Arial Narrow" panose="020B0606020202030204" pitchFamily="34" charset="0"/>
                          <a:ea typeface="+mn-ea"/>
                          <a:cs typeface="Times New Roman" panose="02020603050405020304" pitchFamily="18" charset="0"/>
                        </a:rPr>
                        <a:t>confirmation or serial antigen (2 test 24 hours apart) is recommended </a:t>
                      </a:r>
                      <a:r>
                        <a:rPr lang="en-US" sz="900" kern="1200" dirty="0">
                          <a:solidFill>
                            <a:schemeClr val="tx1"/>
                          </a:solidFill>
                          <a:effectLst/>
                          <a:latin typeface="Arial Narrow" panose="020B0606020202030204" pitchFamily="34" charset="0"/>
                          <a:ea typeface="+mn-ea"/>
                          <a:cs typeface="+mn-cs"/>
                        </a:rPr>
                        <a:t>if the staff/student is a </a:t>
                      </a:r>
                      <a:r>
                        <a:rPr lang="en-US" sz="900" b="0" kern="1200" dirty="0">
                          <a:solidFill>
                            <a:schemeClr val="tx1"/>
                          </a:solidFill>
                          <a:effectLst/>
                          <a:latin typeface="Arial Narrow" panose="020B0606020202030204" pitchFamily="34" charset="0"/>
                          <a:ea typeface="+mn-ea"/>
                          <a:cs typeface="+mn-cs"/>
                        </a:rPr>
                        <a:t>close </a:t>
                      </a:r>
                      <a:r>
                        <a:rPr lang="en-US" sz="900" b="0" kern="1200" dirty="0">
                          <a:solidFill>
                            <a:schemeClr val="accent1">
                              <a:lumMod val="50000"/>
                            </a:schemeClr>
                          </a:solidFill>
                          <a:effectLst/>
                          <a:latin typeface="Arial Narrow" panose="020B0606020202030204" pitchFamily="34" charset="0"/>
                          <a:ea typeface="+mn-ea"/>
                          <a:cs typeface="Arial" panose="020B0604020202020204" pitchFamily="34" charset="0"/>
                        </a:rPr>
                        <a:t>contact</a:t>
                      </a:r>
                      <a:r>
                        <a:rPr lang="en-US" sz="900" b="0" kern="1200" dirty="0">
                          <a:solidFill>
                            <a:schemeClr val="tx1"/>
                          </a:solidFill>
                          <a:effectLst/>
                          <a:latin typeface="Arial Narrow" panose="020B0606020202030204" pitchFamily="34" charset="0"/>
                          <a:ea typeface="+mn-ea"/>
                          <a:cs typeface="+mn-cs"/>
                        </a:rPr>
                        <a:t> to </a:t>
                      </a:r>
                      <a:r>
                        <a:rPr lang="en-US" sz="900" kern="1200" dirty="0">
                          <a:solidFill>
                            <a:schemeClr val="tx1"/>
                          </a:solidFill>
                          <a:effectLst/>
                          <a:latin typeface="Arial Narrow" panose="020B0606020202030204" pitchFamily="34" charset="0"/>
                          <a:ea typeface="+mn-ea"/>
                          <a:cs typeface="+mn-cs"/>
                        </a:rPr>
                        <a:t>a confirmed case, the school is experiencing an outbreak, or the local health department is recommending due to high Community Levels (see </a:t>
                      </a:r>
                      <a:r>
                        <a:rPr lang="en-US" sz="900" kern="1200" dirty="0">
                          <a:solidFill>
                            <a:srgbClr val="FF0000"/>
                          </a:solidFill>
                          <a:effectLst/>
                          <a:latin typeface="Arial Narrow" panose="020B0606020202030204" pitchFamily="34" charset="0"/>
                          <a:ea typeface="+mn-ea"/>
                          <a:cs typeface="+mn-cs"/>
                          <a:hlinkClick r:id="rId5"/>
                        </a:rPr>
                        <a:t>CDC Testing Algorithm</a:t>
                      </a:r>
                      <a:r>
                        <a:rPr lang="en-US" sz="900" kern="1200" dirty="0">
                          <a:solidFill>
                            <a:schemeClr val="tx1"/>
                          </a:solidFill>
                          <a:effectLst/>
                          <a:latin typeface="Arial Narrow" panose="020B0606020202030204" pitchFamily="34" charset="0"/>
                          <a:ea typeface="+mn-ea"/>
                          <a:cs typeface="+mn-cs"/>
                        </a:rPr>
                        <a:t>)</a:t>
                      </a:r>
                      <a:r>
                        <a:rPr lang="en-US" sz="900" kern="1200" baseline="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In other </a:t>
                      </a:r>
                      <a:r>
                        <a:rPr lang="en-US" sz="900" kern="1200" dirty="0">
                          <a:solidFill>
                            <a:schemeClr val="tx1"/>
                          </a:solidFill>
                          <a:effectLst/>
                          <a:latin typeface="Arial Narrow" panose="020B0606020202030204" pitchFamily="34" charset="0"/>
                          <a:ea typeface="+mn-ea"/>
                          <a:cs typeface="+mn-cs"/>
                        </a:rPr>
                        <a:t>situations, a negative RT-PCR</a:t>
                      </a:r>
                      <a:r>
                        <a:rPr lang="en-US" sz="900" kern="1200" dirty="0">
                          <a:solidFill>
                            <a:srgbClr val="FF0000"/>
                          </a:solidFill>
                          <a:effectLst/>
                          <a:latin typeface="Arial Narrow" panose="020B0606020202030204" pitchFamily="34" charset="0"/>
                          <a:ea typeface="+mn-ea"/>
                          <a:cs typeface="+mn-cs"/>
                        </a:rPr>
                        <a:t>, </a:t>
                      </a:r>
                      <a:r>
                        <a:rPr lang="en-US" sz="900" kern="1200" dirty="0">
                          <a:solidFill>
                            <a:schemeClr val="tx1"/>
                          </a:solidFill>
                          <a:effectLst/>
                          <a:latin typeface="Arial Narrow" panose="020B0606020202030204" pitchFamily="34" charset="0"/>
                          <a:ea typeface="+mn-ea"/>
                          <a:cs typeface="+mn-cs"/>
                        </a:rPr>
                        <a:t>rapid molecular (rapid PCR), or negative antigen (including home tests) test is acceptable</a:t>
                      </a:r>
                      <a:r>
                        <a:rPr lang="en-US" sz="900" kern="1200" dirty="0">
                          <a:solidFill>
                            <a:schemeClr val="tx1"/>
                          </a:solidFill>
                          <a:effectLst/>
                          <a:latin typeface="Arial Narrow" panose="020B0606020202030204" pitchFamily="34" charset="0"/>
                          <a:ea typeface="+mn-ea"/>
                          <a:cs typeface="Times New Roman" panose="02020603050405020304" pitchFamily="18" charset="0"/>
                        </a:rPr>
                        <a:t>.</a:t>
                      </a:r>
                    </a:p>
                  </a:txBody>
                  <a:tcPr marL="75438" marR="75438"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78035205"/>
                  </a:ext>
                </a:extLst>
              </a:tr>
              <a:tr h="720040">
                <a:tc>
                  <a:txBody>
                    <a:bodyPr/>
                    <a:lstStyle/>
                    <a:p>
                      <a:pPr marL="111125" indent="-111125" algn="l"/>
                      <a:r>
                        <a:rPr lang="en-US" sz="900" b="1" kern="1200" dirty="0">
                          <a:solidFill>
                            <a:schemeClr val="tx1"/>
                          </a:solidFill>
                          <a:effectLst/>
                          <a:latin typeface="Arial Narrow" panose="020B0606020202030204" pitchFamily="34" charset="0"/>
                          <a:ea typeface="+mn-ea"/>
                          <a:cs typeface="Times New Roman" panose="02020603050405020304" pitchFamily="18" charset="0"/>
                        </a:rPr>
                        <a:t>C. Symptomatic individual without diagnostic testing who is not a known close</a:t>
                      </a:r>
                      <a:r>
                        <a:rPr lang="en-US" sz="900" b="1" kern="1200" baseline="0" dirty="0">
                          <a:solidFill>
                            <a:schemeClr val="tx1"/>
                          </a:solidFill>
                          <a:effectLst/>
                          <a:latin typeface="Arial Narrow" panose="020B0606020202030204" pitchFamily="34" charset="0"/>
                          <a:ea typeface="+mn-ea"/>
                          <a:cs typeface="Times New Roman" panose="02020603050405020304" pitchFamily="18" charset="0"/>
                        </a:rPr>
                        <a:t> contact to a confirmed case.</a:t>
                      </a:r>
                      <a:endParaRPr lang="en-US" sz="900" b="1" kern="1200" dirty="0">
                        <a:solidFill>
                          <a:schemeClr val="tx1"/>
                        </a:solidFill>
                        <a:effectLst/>
                        <a:latin typeface="Arial Narrow" panose="020B0606020202030204" pitchFamily="34" charset="0"/>
                        <a:ea typeface="+mn-ea"/>
                        <a:cs typeface="Times New Roman" panose="02020603050405020304" pitchFamily="18" charset="0"/>
                      </a:endParaRPr>
                    </a:p>
                  </a:txBody>
                  <a:tcPr marL="75438" marR="75438"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55245" marR="0" lvl="0" indent="0" algn="l" rtl="0" eaLnBrk="1" fontAlgn="auto" latinLnBrk="0" hangingPunct="1">
                        <a:lnSpc>
                          <a:spcPct val="100000"/>
                        </a:lnSpc>
                        <a:spcBef>
                          <a:spcPts val="0"/>
                        </a:spcBef>
                        <a:spcAft>
                          <a:spcPts val="0"/>
                        </a:spcAft>
                        <a:buClrTx/>
                        <a:buSzTx/>
                        <a:buFontTx/>
                        <a:buNone/>
                      </a:pPr>
                      <a:r>
                        <a:rPr lang="en-US" sz="900" kern="1200" baseline="0" dirty="0">
                          <a:solidFill>
                            <a:schemeClr val="tx1"/>
                          </a:solidFill>
                          <a:effectLst/>
                          <a:latin typeface="Arial Narrow"/>
                          <a:ea typeface="Calibri" panose="020F0502020204030204" pitchFamily="34" charset="0"/>
                          <a:cs typeface="Times New Roman"/>
                        </a:rPr>
                        <a:t>For those who can mask upon return, isolate for at least five</a:t>
                      </a:r>
                      <a:r>
                        <a:rPr lang="en-US" sz="900" kern="1200" baseline="30000" dirty="0">
                          <a:solidFill>
                            <a:schemeClr val="tx1"/>
                          </a:solidFill>
                          <a:effectLst/>
                          <a:latin typeface="Arial Narrow"/>
                          <a:ea typeface="Calibri" panose="020F0502020204030204" pitchFamily="34" charset="0"/>
                          <a:cs typeface="Times New Roman"/>
                        </a:rPr>
                        <a:t>5</a:t>
                      </a:r>
                      <a:r>
                        <a:rPr lang="en-US" sz="900" kern="1200" baseline="0" dirty="0">
                          <a:solidFill>
                            <a:schemeClr val="tx1"/>
                          </a:solidFill>
                          <a:effectLst/>
                          <a:latin typeface="Arial Narrow"/>
                          <a:ea typeface="Calibri" panose="020F0502020204030204" pitchFamily="34" charset="0"/>
                          <a:cs typeface="Times New Roman"/>
                        </a:rPr>
                        <a:t> calendar days from onset of  symptoms; return if </a:t>
                      </a:r>
                      <a:r>
                        <a:rPr lang="en-US" sz="900" dirty="0">
                          <a:solidFill>
                            <a:schemeClr val="tx1"/>
                          </a:solidFill>
                          <a:effectLst/>
                          <a:latin typeface="Arial Narrow"/>
                          <a:ea typeface="Calibri" panose="020F0502020204030204" pitchFamily="34" charset="0"/>
                          <a:cs typeface="Times New Roman"/>
                        </a:rPr>
                        <a:t>24 hours with no fever (without fever-reducing medication), vomiting and diarrhea have ceased for 24 hours,</a:t>
                      </a:r>
                      <a:r>
                        <a:rPr lang="en-US" sz="900" baseline="0" dirty="0">
                          <a:solidFill>
                            <a:schemeClr val="tx1"/>
                          </a:solidFill>
                          <a:effectLst/>
                          <a:latin typeface="Arial Narrow"/>
                          <a:ea typeface="Calibri" panose="020F0502020204030204" pitchFamily="34" charset="0"/>
                          <a:cs typeface="Times New Roman"/>
                        </a:rPr>
                        <a:t> </a:t>
                      </a:r>
                      <a:r>
                        <a:rPr lang="en-US" sz="900" b="1" baseline="0" dirty="0">
                          <a:solidFill>
                            <a:schemeClr val="tx1"/>
                          </a:solidFill>
                          <a:effectLst/>
                          <a:latin typeface="Arial Narrow"/>
                          <a:ea typeface="Calibri" panose="020F0502020204030204" pitchFamily="34" charset="0"/>
                          <a:cs typeface="Times New Roman"/>
                        </a:rPr>
                        <a:t>AND </a:t>
                      </a:r>
                      <a:r>
                        <a:rPr lang="en-US" sz="900" dirty="0">
                          <a:solidFill>
                            <a:schemeClr val="tx1"/>
                          </a:solidFill>
                          <a:effectLst/>
                          <a:latin typeface="Arial Narrow"/>
                          <a:ea typeface="Calibri" panose="020F0502020204030204" pitchFamily="34" charset="0"/>
                          <a:cs typeface="Times New Roman"/>
                        </a:rPr>
                        <a:t>improvement of symptoms </a:t>
                      </a:r>
                      <a:r>
                        <a:rPr lang="en-US" sz="900" b="1" dirty="0">
                          <a:solidFill>
                            <a:schemeClr val="tx1"/>
                          </a:solidFill>
                          <a:effectLst/>
                          <a:latin typeface="Arial Narrow"/>
                          <a:ea typeface="Calibri" panose="020F0502020204030204" pitchFamily="34" charset="0"/>
                          <a:cs typeface="Times New Roman"/>
                        </a:rPr>
                        <a:t>AND</a:t>
                      </a:r>
                      <a:r>
                        <a:rPr lang="en-US" sz="900" baseline="0" dirty="0">
                          <a:solidFill>
                            <a:schemeClr val="tx1"/>
                          </a:solidFill>
                          <a:effectLst/>
                          <a:latin typeface="Arial Narrow"/>
                          <a:ea typeface="Calibri" panose="020F0502020204030204" pitchFamily="34" charset="0"/>
                          <a:cs typeface="Times New Roman"/>
                        </a:rPr>
                        <a:t> consistent masking upon return through day 10</a:t>
                      </a:r>
                      <a:r>
                        <a:rPr lang="en-US" sz="900" dirty="0">
                          <a:solidFill>
                            <a:schemeClr val="tx1"/>
                          </a:solidFill>
                          <a:effectLst/>
                          <a:latin typeface="Arial Narrow"/>
                          <a:ea typeface="Calibri" panose="020F0502020204030204" pitchFamily="34" charset="0"/>
                          <a:cs typeface="Times New Roman"/>
                        </a:rPr>
                        <a:t>. If</a:t>
                      </a:r>
                      <a:r>
                        <a:rPr lang="en-US" sz="900" baseline="0" dirty="0">
                          <a:solidFill>
                            <a:schemeClr val="tx1"/>
                          </a:solidFill>
                          <a:effectLst/>
                          <a:latin typeface="Arial Narrow"/>
                          <a:ea typeface="Calibri" panose="020F0502020204030204" pitchFamily="34" charset="0"/>
                          <a:cs typeface="Times New Roman"/>
                        </a:rPr>
                        <a:t> unable to mask, quarantine for 10 days.</a:t>
                      </a:r>
                      <a:endParaRPr lang="en-US" sz="900" kern="1200" dirty="0">
                        <a:solidFill>
                          <a:schemeClr val="tx1"/>
                        </a:solidFill>
                        <a:effectLst/>
                        <a:latin typeface="Arial Narrow"/>
                        <a:ea typeface="+mn-ea"/>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900" kern="1200" baseline="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Unvaccinated Household Members in the School System</a:t>
                      </a:r>
                      <a:endParaRPr lang="en-US" sz="900" kern="1200" baseline="30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75438" marR="75438"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900" kern="1200" dirty="0">
                          <a:solidFill>
                            <a:schemeClr val="tx1"/>
                          </a:solidFill>
                          <a:effectLst/>
                          <a:latin typeface="Arial Narrow" panose="020B0606020202030204" pitchFamily="34" charset="0"/>
                          <a:ea typeface="+mn-ea"/>
                          <a:cs typeface="+mn-cs"/>
                        </a:rPr>
                        <a:t>If the ill individual is not tested within 24 hours of first notification of symptoms, household members should be sent home. See </a:t>
                      </a:r>
                      <a:r>
                        <a:rPr lang="en-US" sz="900" kern="1200" dirty="0">
                          <a:solidFill>
                            <a:schemeClr val="tx1"/>
                          </a:solidFill>
                          <a:effectLst/>
                          <a:latin typeface="Arial Narrow" panose="020B0606020202030204" pitchFamily="34" charset="0"/>
                          <a:ea typeface="+mn-ea"/>
                          <a:cs typeface="+mn-cs"/>
                          <a:hlinkClick r:id="rId6"/>
                        </a:rPr>
                        <a:t>FAQ</a:t>
                      </a:r>
                      <a:r>
                        <a:rPr lang="en-US" sz="900" kern="1200" dirty="0">
                          <a:solidFill>
                            <a:schemeClr val="tx1"/>
                          </a:solidFill>
                          <a:effectLst/>
                          <a:latin typeface="Arial Narrow" panose="020B0606020202030204" pitchFamily="34" charset="0"/>
                          <a:ea typeface="+mn-ea"/>
                          <a:cs typeface="+mn-cs"/>
                        </a:rPr>
                        <a:t> for additional</a:t>
                      </a:r>
                      <a:r>
                        <a:rPr lang="en-US" sz="900" kern="1200" baseline="0" dirty="0">
                          <a:solidFill>
                            <a:schemeClr val="tx1"/>
                          </a:solidFill>
                          <a:effectLst/>
                          <a:latin typeface="Arial Narrow" panose="020B0606020202030204" pitchFamily="34" charset="0"/>
                          <a:ea typeface="+mn-ea"/>
                          <a:cs typeface="+mn-cs"/>
                        </a:rPr>
                        <a:t> instructions. </a:t>
                      </a:r>
                      <a:endParaRPr lang="en-US" sz="900" kern="1200" dirty="0">
                        <a:solidFill>
                          <a:schemeClr val="tx1"/>
                        </a:solidFill>
                        <a:effectLst/>
                        <a:latin typeface="Arial Narrow" panose="020B0606020202030204" pitchFamily="34" charset="0"/>
                        <a:ea typeface="+mn-ea"/>
                        <a:cs typeface="+mn-cs"/>
                      </a:endParaRPr>
                    </a:p>
                  </a:txBody>
                  <a:tcPr marL="75438" marR="75438"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7942804"/>
                  </a:ext>
                </a:extLst>
              </a:tr>
              <a:tr h="735360">
                <a:tc>
                  <a:txBody>
                    <a:bodyPr/>
                    <a:lstStyle/>
                    <a:p>
                      <a:pPr marL="111125" marR="0" lvl="0" indent="-111125" algn="l" rtl="0" eaLnBrk="1" fontAlgn="auto" latinLnBrk="0" hangingPunct="1">
                        <a:lnSpc>
                          <a:spcPct val="100000"/>
                        </a:lnSpc>
                        <a:spcBef>
                          <a:spcPts val="0"/>
                        </a:spcBef>
                        <a:spcAft>
                          <a:spcPts val="0"/>
                        </a:spcAft>
                        <a:buClrTx/>
                        <a:buSzTx/>
                        <a:buFontTx/>
                        <a:buNone/>
                      </a:pPr>
                      <a:r>
                        <a:rPr lang="en-US" sz="1000" b="1" kern="1200" dirty="0">
                          <a:solidFill>
                            <a:schemeClr val="tx1"/>
                          </a:solidFill>
                          <a:effectLst/>
                          <a:latin typeface="Arial Narrow"/>
                          <a:ea typeface="+mn-ea"/>
                          <a:cs typeface="Times New Roman"/>
                        </a:rPr>
                        <a:t>D.  Asymptomatic individual who is a close contact</a:t>
                      </a:r>
                      <a:r>
                        <a:rPr lang="en-US" sz="1000" b="1" kern="1200" baseline="44000" dirty="0">
                          <a:solidFill>
                            <a:schemeClr val="tx1"/>
                          </a:solidFill>
                          <a:effectLst/>
                          <a:latin typeface="Arial Narrow"/>
                          <a:ea typeface="+mn-ea"/>
                          <a:cs typeface="Times New Roman"/>
                        </a:rPr>
                        <a:t> 6,7,8,9</a:t>
                      </a:r>
                      <a:r>
                        <a:rPr lang="en-US" sz="1000" b="1" kern="1200" dirty="0">
                          <a:solidFill>
                            <a:schemeClr val="tx1"/>
                          </a:solidFill>
                          <a:effectLst/>
                          <a:latin typeface="Arial Narrow"/>
                          <a:ea typeface="+mn-ea"/>
                          <a:cs typeface="Times New Roman"/>
                        </a:rPr>
                        <a:t> to a confirmed or probable COVID-19 case</a:t>
                      </a:r>
                    </a:p>
                    <a:p>
                      <a:pPr marL="111125" indent="-111125" algn="l"/>
                      <a:endParaRPr lang="en-US" sz="1000" b="1" kern="1200" dirty="0">
                        <a:solidFill>
                          <a:schemeClr val="tx1"/>
                        </a:solidFill>
                        <a:effectLst/>
                        <a:latin typeface="Arial Narrow" panose="020B0606020202030204" pitchFamily="34" charset="0"/>
                        <a:ea typeface="+mn-ea"/>
                        <a:cs typeface="Times New Roman" panose="02020603050405020304" pitchFamily="18" charset="0"/>
                      </a:endParaRPr>
                    </a:p>
                  </a:txBody>
                  <a:tcPr marL="75438" marR="75438"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57150" marR="0" lvl="0" indent="0" algn="l" defTabSz="914400" rtl="0" eaLnBrk="1" fontAlgn="auto" latinLnBrk="0" hangingPunct="1">
                        <a:lnSpc>
                          <a:spcPct val="100000"/>
                        </a:lnSpc>
                        <a:spcBef>
                          <a:spcPts val="0"/>
                        </a:spcBef>
                        <a:spcAft>
                          <a:spcPts val="0"/>
                        </a:spcAft>
                        <a:buClrTx/>
                        <a:buSzTx/>
                        <a:buFontTx/>
                        <a:buNone/>
                        <a:tabLst/>
                        <a:defRPr/>
                      </a:pPr>
                      <a:r>
                        <a:rPr lang="en-US" sz="900" u="none" dirty="0">
                          <a:solidFill>
                            <a:schemeClr val="tx1"/>
                          </a:solidFill>
                          <a:effectLst/>
                          <a:latin typeface="Arial Narrow"/>
                          <a:ea typeface="Calibri" panose="020F0502020204030204" pitchFamily="34" charset="0"/>
                          <a:cs typeface="Times New Roman"/>
                        </a:rPr>
                        <a:t>For those that can</a:t>
                      </a:r>
                      <a:r>
                        <a:rPr lang="en-US" sz="900" u="none" baseline="0" dirty="0">
                          <a:solidFill>
                            <a:schemeClr val="tx1"/>
                          </a:solidFill>
                          <a:effectLst/>
                          <a:latin typeface="Arial Narrow"/>
                          <a:ea typeface="Calibri" panose="020F0502020204030204" pitchFamily="34" charset="0"/>
                          <a:cs typeface="Times New Roman"/>
                        </a:rPr>
                        <a:t> mask upon return, </a:t>
                      </a:r>
                      <a:r>
                        <a:rPr lang="en-US" sz="900" u="none" baseline="0" dirty="0">
                          <a:solidFill>
                            <a:schemeClr val="tx1"/>
                          </a:solidFill>
                          <a:effectLst/>
                          <a:latin typeface="Arial Narrow"/>
                          <a:ea typeface="+mn-ea"/>
                          <a:cs typeface="Times New Roman"/>
                        </a:rPr>
                        <a:t>quarantine</a:t>
                      </a:r>
                      <a:r>
                        <a:rPr lang="en-US" sz="900" dirty="0">
                          <a:solidFill>
                            <a:schemeClr val="tx1"/>
                          </a:solidFill>
                          <a:effectLst/>
                          <a:latin typeface="Arial Narrow"/>
                          <a:ea typeface="+mn-ea"/>
                          <a:cs typeface="Times New Roman"/>
                        </a:rPr>
                        <a:t> for</a:t>
                      </a:r>
                      <a:r>
                        <a:rPr lang="en-US" sz="900" baseline="0" dirty="0">
                          <a:solidFill>
                            <a:schemeClr val="tx1"/>
                          </a:solidFill>
                          <a:effectLst/>
                          <a:latin typeface="Arial Narrow"/>
                          <a:ea typeface="+mn-ea"/>
                          <a:cs typeface="Times New Roman"/>
                        </a:rPr>
                        <a:t> five days </a:t>
                      </a:r>
                      <a:r>
                        <a:rPr lang="en-US" sz="900" dirty="0">
                          <a:solidFill>
                            <a:schemeClr val="tx1"/>
                          </a:solidFill>
                          <a:effectLst/>
                          <a:latin typeface="Arial Narrow"/>
                          <a:ea typeface="+mn-ea"/>
                          <a:cs typeface="Times New Roman"/>
                        </a:rPr>
                        <a:t>after last exposure to the COVID-19 case and upon</a:t>
                      </a:r>
                      <a:r>
                        <a:rPr lang="en-US" sz="900" baseline="0" dirty="0">
                          <a:solidFill>
                            <a:schemeClr val="tx1"/>
                          </a:solidFill>
                          <a:effectLst/>
                          <a:latin typeface="Arial Narrow"/>
                          <a:ea typeface="+mn-ea"/>
                          <a:cs typeface="Times New Roman"/>
                        </a:rPr>
                        <a:t> return, mask consistently through day 10, </a:t>
                      </a:r>
                      <a:r>
                        <a:rPr lang="en-US" sz="900" dirty="0">
                          <a:solidFill>
                            <a:schemeClr val="tx1"/>
                          </a:solidFill>
                          <a:effectLst/>
                          <a:latin typeface="Arial Narrow"/>
                          <a:ea typeface="+mn-ea"/>
                          <a:cs typeface="Times New Roman"/>
                        </a:rPr>
                        <a:t>or according to test-to-stay protocols</a:t>
                      </a:r>
                      <a:r>
                        <a:rPr lang="en-US" sz="900" baseline="30000" dirty="0">
                          <a:solidFill>
                            <a:schemeClr val="tx1"/>
                          </a:solidFill>
                          <a:effectLst/>
                          <a:latin typeface="Arial Narrow"/>
                          <a:ea typeface="+mn-ea"/>
                          <a:cs typeface="Times New Roman"/>
                        </a:rPr>
                        <a:t>10. </a:t>
                      </a:r>
                      <a:r>
                        <a:rPr lang="en-US" sz="900" dirty="0">
                          <a:solidFill>
                            <a:schemeClr val="tx1"/>
                          </a:solidFill>
                          <a:effectLst/>
                          <a:latin typeface="Arial Narrow"/>
                          <a:ea typeface="Calibri" panose="020F0502020204030204" pitchFamily="34" charset="0"/>
                          <a:cs typeface="Times New Roman"/>
                        </a:rPr>
                        <a:t>If</a:t>
                      </a:r>
                      <a:r>
                        <a:rPr lang="en-US" sz="900" baseline="0" dirty="0">
                          <a:solidFill>
                            <a:schemeClr val="tx1"/>
                          </a:solidFill>
                          <a:effectLst/>
                          <a:latin typeface="Arial Narrow"/>
                          <a:ea typeface="Calibri" panose="020F0502020204030204" pitchFamily="34" charset="0"/>
                          <a:cs typeface="Times New Roman"/>
                        </a:rPr>
                        <a:t> unable to mask, quarantine for 10 days.</a:t>
                      </a:r>
                      <a:endParaRPr lang="en-US" sz="900" i="1" dirty="0">
                        <a:solidFill>
                          <a:schemeClr val="tx1"/>
                        </a:solidFill>
                        <a:effectLst/>
                        <a:latin typeface="Arial Narrow"/>
                        <a:ea typeface="+mn-ea"/>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900" kern="1200" baseline="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900" kern="1200" baseline="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NO</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900" kern="1200" baseline="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900" kern="1200" baseline="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75438" marR="75438"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l">
                        <a:lnSpc>
                          <a:spcPct val="100000"/>
                        </a:lnSpc>
                        <a:spcBef>
                          <a:spcPts val="0"/>
                        </a:spcBef>
                        <a:spcAft>
                          <a:spcPts val="0"/>
                        </a:spcAft>
                        <a:buNone/>
                      </a:pPr>
                      <a:r>
                        <a:rPr lang="en-US" sz="900" b="0" i="0" u="none" strike="noStrike" kern="1200" noProof="0" dirty="0">
                          <a:solidFill>
                            <a:schemeClr val="tx1"/>
                          </a:solidFill>
                          <a:effectLst/>
                          <a:latin typeface="Arial Narrow"/>
                        </a:rPr>
                        <a:t>If COVID-19 illness develops, isolate per Row A. Testing is recommended.</a:t>
                      </a:r>
                      <a:endParaRPr lang="en-US" sz="900" b="0" i="0" u="none" strike="noStrike" kern="1200" noProof="0" dirty="0">
                        <a:effectLst/>
                      </a:endParaRPr>
                    </a:p>
                    <a:p>
                      <a:pPr marL="0" marR="0" lvl="0" indent="0" algn="l">
                        <a:lnSpc>
                          <a:spcPct val="107000"/>
                        </a:lnSpc>
                        <a:spcBef>
                          <a:spcPts val="0"/>
                        </a:spcBef>
                        <a:spcAft>
                          <a:spcPts val="0"/>
                        </a:spcAft>
                        <a:buClrTx/>
                        <a:buSzTx/>
                        <a:buFontTx/>
                        <a:buNone/>
                      </a:pPr>
                      <a:endParaRPr lang="en-US" sz="800" kern="1200" dirty="0">
                        <a:solidFill>
                          <a:schemeClr val="tx1"/>
                        </a:solidFill>
                        <a:effectLst/>
                        <a:latin typeface="Arial Narrow"/>
                        <a:ea typeface="+mn-ea"/>
                        <a:cs typeface="+mn-cs"/>
                      </a:endParaRPr>
                    </a:p>
                  </a:txBody>
                  <a:tcPr marL="75438" marR="75438"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graphicFrame>
        <p:nvGraphicFramePr>
          <p:cNvPr id="7" name="Table 7">
            <a:extLst>
              <a:ext uri="{FF2B5EF4-FFF2-40B4-BE49-F238E27FC236}">
                <a16:creationId xmlns:a16="http://schemas.microsoft.com/office/drawing/2014/main" id="{22CFEC30-B145-4D83-939C-A448DFAF3013}"/>
              </a:ext>
            </a:extLst>
          </p:cNvPr>
          <p:cNvGraphicFramePr>
            <a:graphicFrameLocks noGrp="1"/>
          </p:cNvGraphicFramePr>
          <p:nvPr>
            <p:extLst>
              <p:ext uri="{D42A27DB-BD31-4B8C-83A1-F6EECF244321}">
                <p14:modId xmlns:p14="http://schemas.microsoft.com/office/powerpoint/2010/main" val="3484532169"/>
              </p:ext>
            </p:extLst>
          </p:nvPr>
        </p:nvGraphicFramePr>
        <p:xfrm>
          <a:off x="128070" y="5416658"/>
          <a:ext cx="8866843" cy="1387098"/>
        </p:xfrm>
        <a:graphic>
          <a:graphicData uri="http://schemas.openxmlformats.org/drawingml/2006/table">
            <a:tbl>
              <a:tblPr firstRow="1" bandRow="1">
                <a:tableStyleId>{5C22544A-7EE6-4342-B048-85BDC9FD1C3A}</a:tableStyleId>
              </a:tblPr>
              <a:tblGrid>
                <a:gridCol w="4448469">
                  <a:extLst>
                    <a:ext uri="{9D8B030D-6E8A-4147-A177-3AD203B41FA5}">
                      <a16:colId xmlns:a16="http://schemas.microsoft.com/office/drawing/2014/main" val="2185581619"/>
                    </a:ext>
                  </a:extLst>
                </a:gridCol>
                <a:gridCol w="4418374">
                  <a:extLst>
                    <a:ext uri="{9D8B030D-6E8A-4147-A177-3AD203B41FA5}">
                      <a16:colId xmlns:a16="http://schemas.microsoft.com/office/drawing/2014/main" val="3941102034"/>
                    </a:ext>
                  </a:extLst>
                </a:gridCol>
              </a:tblGrid>
              <a:tr h="1387098">
                <a:tc>
                  <a:txBody>
                    <a:bodyPr/>
                    <a:lstStyle/>
                    <a:p>
                      <a:r>
                        <a:rPr lang="en-US" sz="750" b="0" kern="1200" dirty="0">
                          <a:solidFill>
                            <a:schemeClr val="tx1"/>
                          </a:solidFill>
                          <a:effectLst/>
                          <a:latin typeface="Arial Narrow"/>
                          <a:ea typeface="+mn-ea"/>
                          <a:cs typeface="+mn-cs"/>
                        </a:rPr>
                        <a:t>1 Based on available data and science, schools must make local decisions informed by local context in consultation with their local public health department. This chart should be used in conjunction with the </a:t>
                      </a:r>
                      <a:r>
                        <a:rPr lang="en-US" sz="750" b="0" u="sng" kern="1200" dirty="0">
                          <a:solidFill>
                            <a:schemeClr val="tx1"/>
                          </a:solidFill>
                          <a:effectLst/>
                          <a:latin typeface="Arial Narrow"/>
                          <a:ea typeface="+mn-ea"/>
                          <a:cs typeface="+mn-cs"/>
                          <a:hlinkClick r:id="rId7">
                            <a:extLst>
                              <a:ext uri="{A12FA001-AC4F-418D-AE19-62706E023703}">
                                <ahyp:hlinkClr xmlns:ahyp="http://schemas.microsoft.com/office/drawing/2018/hyperlinkcolor" val="tx"/>
                              </a:ext>
                            </a:extLst>
                          </a:hlinkClick>
                        </a:rPr>
                        <a:t>Centers for Disease Control and Prevention Guidance for COVID-19 Prevention in K-12 Schools</a:t>
                      </a:r>
                      <a:r>
                        <a:rPr lang="en-US" sz="750" b="0" u="sng" kern="1200" dirty="0">
                          <a:solidFill>
                            <a:schemeClr val="tx1"/>
                          </a:solidFill>
                          <a:effectLst/>
                          <a:latin typeface="Arial Narrow"/>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750" b="0" kern="1200" dirty="0">
                          <a:solidFill>
                            <a:schemeClr val="tx1"/>
                          </a:solidFill>
                          <a:effectLst/>
                          <a:latin typeface="Arial Narrow"/>
                          <a:ea typeface="+mn-ea"/>
                          <a:cs typeface="+mn-cs"/>
                        </a:rPr>
                        <a:t>2 New onset of a symptom not attributed to allergies or a pre-existing condition.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750" b="0" kern="1200" dirty="0">
                          <a:solidFill>
                            <a:schemeClr val="tx1"/>
                          </a:solidFill>
                          <a:effectLst/>
                          <a:latin typeface="Arial Narrow"/>
                          <a:ea typeface="+mn-ea"/>
                          <a:cs typeface="+mn-cs"/>
                        </a:rPr>
                        <a:t>3 In</a:t>
                      </a:r>
                      <a:r>
                        <a:rPr lang="en-US" sz="750" b="0" kern="1200" baseline="0" dirty="0">
                          <a:solidFill>
                            <a:schemeClr val="tx1"/>
                          </a:solidFill>
                          <a:effectLst/>
                          <a:latin typeface="Arial Narrow"/>
                          <a:ea typeface="+mn-ea"/>
                          <a:cs typeface="+mn-cs"/>
                        </a:rPr>
                        <a:t> most situations, a positive antigen in symptomatic person does not require a confirmatory test, should be considered a probable case (follow Row A and D) and will not be discounted or deemed a false positive with a negative PCR.</a:t>
                      </a:r>
                      <a:endParaRPr lang="en-US" sz="750" b="0" kern="1200" dirty="0">
                        <a:solidFill>
                          <a:schemeClr val="tx1"/>
                        </a:solidFill>
                        <a:effectLst/>
                        <a:latin typeface="Arial Narrow"/>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50" b="0" kern="1200" dirty="0">
                          <a:solidFill>
                            <a:schemeClr val="tx1"/>
                          </a:solidFill>
                          <a:effectLst/>
                          <a:latin typeface="Arial Narrow"/>
                          <a:ea typeface="+mn-ea"/>
                          <a:cs typeface="+mn-cs"/>
                        </a:rPr>
                        <a:t>4 Pursuant to</a:t>
                      </a:r>
                      <a:r>
                        <a:rPr lang="en-US" sz="750" b="0" kern="1200" baseline="0" dirty="0">
                          <a:solidFill>
                            <a:schemeClr val="tx1"/>
                          </a:solidFill>
                          <a:effectLst/>
                          <a:latin typeface="Arial Narrow"/>
                          <a:ea typeface="+mn-ea"/>
                          <a:cs typeface="+mn-cs"/>
                        </a:rPr>
                        <a:t> </a:t>
                      </a:r>
                      <a:r>
                        <a:rPr lang="fr-FR" sz="750" b="0" kern="1200" dirty="0">
                          <a:solidFill>
                            <a:schemeClr val="tx1"/>
                          </a:solidFill>
                          <a:effectLst/>
                          <a:latin typeface="Arial Narrow"/>
                          <a:ea typeface="+mn-ea"/>
                          <a:cs typeface="+mn-cs"/>
                          <a:hlinkClick r:id="rId8">
                            <a:extLst>
                              <a:ext uri="{A12FA001-AC4F-418D-AE19-62706E023703}">
                                <ahyp:hlinkClr xmlns:ahyp="http://schemas.microsoft.com/office/drawing/2018/hyperlinkcolor" val="tx"/>
                              </a:ext>
                            </a:extLst>
                          </a:hlinkClick>
                        </a:rPr>
                        <a:t>Communicable Disease Code, 77 Ill. Admin. Code 690.631</a:t>
                      </a:r>
                      <a:r>
                        <a:rPr lang="fr-FR" sz="750" b="0" kern="1200" dirty="0">
                          <a:solidFill>
                            <a:schemeClr val="tx1"/>
                          </a:solidFill>
                          <a:effectLst/>
                          <a:latin typeface="Arial Narrow"/>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750" b="0" kern="1200" dirty="0">
                          <a:solidFill>
                            <a:schemeClr val="tx1"/>
                          </a:solidFill>
                          <a:effectLst/>
                          <a:latin typeface="Arial Narrow"/>
                          <a:ea typeface="+mn-ea"/>
                          <a:cs typeface="+mn-cs"/>
                        </a:rPr>
                        <a:t>5 Severely immunocompromised or severely ill may need to be isolated for 20 days as per guidance from the individual’s infectious disease physician.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750" b="0" kern="1200" dirty="0">
                          <a:solidFill>
                            <a:schemeClr val="tx1"/>
                          </a:solidFill>
                          <a:effectLst/>
                          <a:latin typeface="Arial Narrow"/>
                          <a:ea typeface="+mn-ea"/>
                          <a:cs typeface="+mn-cs"/>
                        </a:rPr>
                        <a:t>6 If  the individual has been identified by local health department or school as a close contact, or knows they are a close contact to a case, the individual should be quarantined.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50" b="0" kern="1200" dirty="0">
                          <a:solidFill>
                            <a:schemeClr val="tx1"/>
                          </a:solidFill>
                          <a:effectLst/>
                          <a:latin typeface="Arial Narrow"/>
                          <a:ea typeface="+mn-ea"/>
                          <a:cs typeface="+mn-cs"/>
                        </a:rPr>
                        <a:t>7 CDC exempts from the </a:t>
                      </a:r>
                      <a:r>
                        <a:rPr lang="en-US" sz="750" b="0" u="sng" kern="1200" dirty="0">
                          <a:solidFill>
                            <a:schemeClr val="tx1"/>
                          </a:solidFill>
                          <a:effectLst/>
                          <a:latin typeface="Arial Narrow"/>
                          <a:ea typeface="+mn-ea"/>
                          <a:cs typeface="+mn-cs"/>
                          <a:hlinkClick r:id="rId9">
                            <a:extLst>
                              <a:ext uri="{A12FA001-AC4F-418D-AE19-62706E023703}">
                                <ahyp:hlinkClr xmlns:ahyp="http://schemas.microsoft.com/office/drawing/2018/hyperlinkcolor" val="tx"/>
                              </a:ext>
                            </a:extLst>
                          </a:hlinkClick>
                        </a:rPr>
                        <a:t>close contacts</a:t>
                      </a:r>
                      <a:r>
                        <a:rPr lang="en-US" sz="750" b="0" kern="1200" dirty="0">
                          <a:solidFill>
                            <a:schemeClr val="tx1"/>
                          </a:solidFill>
                          <a:effectLst/>
                          <a:latin typeface="Arial Narrow"/>
                          <a:ea typeface="+mn-ea"/>
                          <a:cs typeface="+mn-cs"/>
                        </a:rPr>
                        <a:t> definition if they</a:t>
                      </a:r>
                      <a:r>
                        <a:rPr lang="en-US" sz="750" b="0" strike="noStrike" kern="1200" baseline="0" dirty="0">
                          <a:solidFill>
                            <a:schemeClr val="tx1"/>
                          </a:solidFill>
                          <a:effectLst/>
                          <a:latin typeface="Arial Narrow"/>
                          <a:ea typeface="+mn-ea"/>
                          <a:cs typeface="+mn-cs"/>
                        </a:rPr>
                        <a:t> are </a:t>
                      </a:r>
                      <a:r>
                        <a:rPr lang="en-US" sz="750" b="0" i="0" u="none" strike="noStrike" kern="1200" baseline="0" noProof="0" dirty="0">
                          <a:solidFill>
                            <a:schemeClr val="tx1"/>
                          </a:solidFill>
                          <a:effectLst/>
                          <a:latin typeface="Arial Narrow"/>
                        </a:rPr>
                        <a:t>up to date with COVID-19 vaccination and</a:t>
                      </a:r>
                      <a:r>
                        <a:rPr lang="en-US" sz="750" b="0" kern="1200" baseline="0" dirty="0">
                          <a:solidFill>
                            <a:schemeClr val="tx1"/>
                          </a:solidFill>
                          <a:effectLst/>
                          <a:latin typeface="Arial Narrow"/>
                          <a:ea typeface="+mn-ea"/>
                          <a:cs typeface="+mn-cs"/>
                        </a:rPr>
                        <a:t> </a:t>
                      </a:r>
                      <a:r>
                        <a:rPr lang="en-US" sz="750" b="0" kern="1200" dirty="0">
                          <a:solidFill>
                            <a:schemeClr val="tx1"/>
                          </a:solidFill>
                          <a:effectLst/>
                          <a:latin typeface="Arial Narrow"/>
                          <a:ea typeface="+mn-ea"/>
                          <a:cs typeface="+mn-cs"/>
                        </a:rPr>
                        <a:t>were within 6 </a:t>
                      </a:r>
                      <a:r>
                        <a:rPr lang="en-US" sz="750" b="0" kern="1200" dirty="0">
                          <a:solidFill>
                            <a:schemeClr val="tx1"/>
                          </a:solidFill>
                          <a:effectLst/>
                          <a:latin typeface="Arial Narrow" panose="020B0606020202030204" pitchFamily="34" charset="0"/>
                          <a:ea typeface="+mn-ea"/>
                          <a:cs typeface="+mn-cs"/>
                        </a:rPr>
                        <a:t>feet of an infected person for a cumulative total of 15 minutes or more over a 24-hour period. They should </a:t>
                      </a:r>
                      <a:r>
                        <a:rPr lang="en-US" sz="750" b="0" kern="1200" baseline="0" dirty="0">
                          <a:solidFill>
                            <a:schemeClr val="tx1"/>
                          </a:solidFill>
                          <a:effectLst/>
                          <a:latin typeface="Arial Narrow" panose="020B0606020202030204" pitchFamily="34" charset="0"/>
                          <a:ea typeface="+mn-ea"/>
                          <a:cs typeface="+mn-cs"/>
                        </a:rPr>
                        <a:t>be tested three and five days after </a:t>
                      </a:r>
                      <a:r>
                        <a:rPr lang="en-US" sz="750" b="0" kern="1200" baseline="0" dirty="0">
                          <a:solidFill>
                            <a:schemeClr val="tx1"/>
                          </a:solidFill>
                          <a:effectLst/>
                          <a:latin typeface="Arial Narrow" panose="020B0606020202030204" pitchFamily="34" charset="0"/>
                          <a:ea typeface="+mn-ea"/>
                          <a:cs typeface="Arial" panose="020B0604020202020204" pitchFamily="34" charset="0"/>
                        </a:rPr>
                        <a:t>the exposure to a suspect, probable or confirmed case of COVID-19, monitor for symptoms, isolate immediately and get tested if symptoms develop, and wear a mask for 10 days..</a:t>
                      </a:r>
                      <a:endParaRPr lang="en-US" sz="750" b="0" kern="1200" dirty="0">
                        <a:solidFill>
                          <a:schemeClr val="tx1"/>
                        </a:solidFill>
                        <a:effectLst/>
                        <a:latin typeface="Arial Narrow" panose="020B0606020202030204" pitchFamily="34" charset="0"/>
                        <a:ea typeface="+mn-ea"/>
                        <a:cs typeface="Arial" panose="020B0604020202020204" pitchFamily="34" charset="0"/>
                      </a:endParaRPr>
                    </a:p>
                    <a:p>
                      <a:r>
                        <a:rPr lang="en-US" sz="750" b="0" kern="1200" dirty="0">
                          <a:solidFill>
                            <a:schemeClr val="tx1"/>
                          </a:solidFill>
                          <a:effectLst/>
                          <a:latin typeface="Arial Narrow" panose="020B0606020202030204" pitchFamily="34" charset="0"/>
                          <a:ea typeface="+mn-ea"/>
                          <a:cs typeface="Arial" panose="020B0604020202020204" pitchFamily="34" charset="0"/>
                        </a:rPr>
                        <a:t>8 Contacts to </a:t>
                      </a:r>
                      <a:r>
                        <a:rPr lang="en-US" sz="750" b="0" kern="1200" dirty="0">
                          <a:solidFill>
                            <a:schemeClr val="tx1"/>
                          </a:solidFill>
                          <a:effectLst/>
                          <a:latin typeface="Arial" panose="020B0604020202020204" pitchFamily="34" charset="0"/>
                          <a:ea typeface="+mn-ea"/>
                          <a:cs typeface="Arial" panose="020B0604020202020204" pitchFamily="34" charset="0"/>
                        </a:rPr>
                        <a:t>close </a:t>
                      </a:r>
                      <a:r>
                        <a:rPr lang="en-US" sz="750" b="0" kern="1200" dirty="0">
                          <a:solidFill>
                            <a:schemeClr val="tx1"/>
                          </a:solidFill>
                          <a:effectLst/>
                          <a:latin typeface="Arial Narrow" panose="020B0606020202030204" pitchFamily="34" charset="0"/>
                          <a:ea typeface="+mn-ea"/>
                          <a:cs typeface="Arial" panose="020B0604020202020204" pitchFamily="34" charset="0"/>
                        </a:rPr>
                        <a:t>contacts of a case do not need to stay</a:t>
                      </a:r>
                      <a:r>
                        <a:rPr lang="en-US" sz="750" b="0" kern="1200" baseline="0" dirty="0">
                          <a:solidFill>
                            <a:schemeClr val="tx1"/>
                          </a:solidFill>
                          <a:effectLst/>
                          <a:latin typeface="Arial Narrow" panose="020B0606020202030204" pitchFamily="34" charset="0"/>
                          <a:ea typeface="+mn-ea"/>
                          <a:cs typeface="Arial" panose="020B0604020202020204" pitchFamily="34" charset="0"/>
                        </a:rPr>
                        <a:t> home </a:t>
                      </a:r>
                      <a:r>
                        <a:rPr lang="en-US" sz="750" b="0" kern="1200" dirty="0">
                          <a:solidFill>
                            <a:schemeClr val="tx1"/>
                          </a:solidFill>
                          <a:effectLst/>
                          <a:latin typeface="Arial Narrow" panose="020B0606020202030204" pitchFamily="34" charset="0"/>
                          <a:ea typeface="+mn-ea"/>
                          <a:cs typeface="Arial" panose="020B0604020202020204" pitchFamily="34" charset="0"/>
                        </a:rPr>
                        <a:t>unless the close contact becomes a confirmed or probable case.</a:t>
                      </a:r>
                    </a:p>
                    <a:p>
                      <a:pPr lvl="0">
                        <a:buNone/>
                      </a:pPr>
                      <a:r>
                        <a:rPr lang="en-US" sz="750" b="0" kern="1200" dirty="0">
                          <a:solidFill>
                            <a:schemeClr val="tx1"/>
                          </a:solidFill>
                          <a:effectLst/>
                          <a:latin typeface="Arial Narrow" panose="020B0606020202030204" pitchFamily="34" charset="0"/>
                          <a:ea typeface="+mn-ea"/>
                          <a:cs typeface="Arial" panose="020B0604020202020204" pitchFamily="34" charset="0"/>
                        </a:rPr>
                        <a:t>9 Close contacts with confirmed COVID-19 (lab or home test) in the past 90 days are exempt from isolation and quarantine.</a:t>
                      </a:r>
                    </a:p>
                    <a:p>
                      <a:r>
                        <a:rPr lang="en-US" sz="750" b="0" dirty="0">
                          <a:solidFill>
                            <a:schemeClr val="tx1"/>
                          </a:solidFill>
                          <a:latin typeface="Arial Narrow" panose="020B0606020202030204" pitchFamily="34" charset="0"/>
                          <a:cs typeface="Arial" panose="020B0604020202020204" pitchFamily="34" charset="0"/>
                        </a:rPr>
                        <a:t>10 Test-to-stay requires viral testing </a:t>
                      </a:r>
                      <a:r>
                        <a:rPr lang="en-US" sz="750" b="0" i="0" u="none" strike="noStrike" noProof="0" dirty="0">
                          <a:solidFill>
                            <a:schemeClr val="tx1"/>
                          </a:solidFill>
                          <a:latin typeface="Arial Narrow" panose="020B0606020202030204" pitchFamily="34" charset="0"/>
                          <a:cs typeface="Arial" panose="020B0604020202020204" pitchFamily="34" charset="0"/>
                        </a:rPr>
                        <a:t>at least two times within seven days of close contact notification/Test to Stay enrollment with the last test occurring 5-7 days after last close contact. </a:t>
                      </a:r>
                      <a:r>
                        <a:rPr lang="en-US" sz="750" b="0" dirty="0">
                          <a:solidFill>
                            <a:schemeClr val="tx1"/>
                          </a:solidFill>
                          <a:latin typeface="Arial Narrow" panose="020B0606020202030204" pitchFamily="34" charset="0"/>
                          <a:cs typeface="Arial" panose="020B0604020202020204" pitchFamily="34" charset="0"/>
                        </a:rPr>
                        <a:t>to avoid quarantine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65336018"/>
                  </a:ext>
                </a:extLst>
              </a:tr>
            </a:tbl>
          </a:graphicData>
        </a:graphic>
      </p:graphicFrame>
      <p:pic>
        <p:nvPicPr>
          <p:cNvPr id="9" name="Picture 8" descr="Logo&#10;&#10;Description automatically generated">
            <a:extLst>
              <a:ext uri="{FF2B5EF4-FFF2-40B4-BE49-F238E27FC236}">
                <a16:creationId xmlns:a16="http://schemas.microsoft.com/office/drawing/2014/main" id="{7DFD76CB-D273-47C7-925C-F5B738DBDF6C}"/>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763446" y="109410"/>
            <a:ext cx="1145753" cy="334292"/>
          </a:xfrm>
          <a:prstGeom prst="rect">
            <a:avLst/>
          </a:prstGeom>
        </p:spPr>
      </p:pic>
      <p:sp>
        <p:nvSpPr>
          <p:cNvPr id="10" name="TextBox 9">
            <a:extLst>
              <a:ext uri="{FF2B5EF4-FFF2-40B4-BE49-F238E27FC236}">
                <a16:creationId xmlns:a16="http://schemas.microsoft.com/office/drawing/2014/main" id="{344EA43D-4C0E-4F28-BFE0-629C07EDD653}"/>
              </a:ext>
            </a:extLst>
          </p:cNvPr>
          <p:cNvSpPr txBox="1"/>
          <p:nvPr/>
        </p:nvSpPr>
        <p:spPr>
          <a:xfrm>
            <a:off x="4252965" y="127986"/>
            <a:ext cx="3424454" cy="215444"/>
          </a:xfrm>
          <a:prstGeom prst="rect">
            <a:avLst/>
          </a:prstGeom>
          <a:noFill/>
        </p:spPr>
        <p:txBody>
          <a:bodyPr wrap="square" lIns="91440" tIns="45720" rIns="91440" bIns="45720" anchor="t">
            <a:spAutoFit/>
          </a:bodyPr>
          <a:lstStyle/>
          <a:p>
            <a:pPr algn="r"/>
            <a:r>
              <a:rPr lang="en-US" sz="800" b="1" i="1" dirty="0">
                <a:solidFill>
                  <a:srgbClr val="FF0000"/>
                </a:solidFill>
                <a:latin typeface="Arial Narrow"/>
              </a:rPr>
              <a:t>Rev. June 27, 2022 </a:t>
            </a:r>
            <a:r>
              <a:rPr lang="en-US" sz="800" b="1" i="1" dirty="0">
                <a:latin typeface="Arial Narrow"/>
              </a:rPr>
              <a:t>Interim Guidance, Subject to updates</a:t>
            </a:r>
          </a:p>
        </p:txBody>
      </p:sp>
    </p:spTree>
    <p:extLst>
      <p:ext uri="{BB962C8B-B14F-4D97-AF65-F5344CB8AC3E}">
        <p14:creationId xmlns:p14="http://schemas.microsoft.com/office/powerpoint/2010/main" val="1943284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Rounded Corners 18">
            <a:extLst>
              <a:ext uri="{FF2B5EF4-FFF2-40B4-BE49-F238E27FC236}">
                <a16:creationId xmlns:a16="http://schemas.microsoft.com/office/drawing/2014/main" id="{CD3FD6C4-2FF6-410E-A6CB-6F486644266C}"/>
              </a:ext>
            </a:extLst>
          </p:cNvPr>
          <p:cNvSpPr/>
          <p:nvPr/>
        </p:nvSpPr>
        <p:spPr>
          <a:xfrm>
            <a:off x="468040" y="4748790"/>
            <a:ext cx="3786951" cy="29425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25" dirty="0">
              <a:solidFill>
                <a:schemeClr val="accent1">
                  <a:lumMod val="50000"/>
                </a:schemeClr>
              </a:solidFill>
              <a:latin typeface="Arial Narrow" panose="020B0606020202030204" pitchFamily="34" charset="0"/>
              <a:ea typeface="Calibri" panose="020F0502020204030204" pitchFamily="34" charset="0"/>
              <a:cs typeface="Times New Roman" panose="02020603050405020304" pitchFamily="18" charset="0"/>
            </a:endParaRPr>
          </a:p>
          <a:p>
            <a:pPr algn="ctr"/>
            <a:r>
              <a:rPr lang="en-US" sz="825" dirty="0">
                <a:solidFill>
                  <a:schemeClr val="accent1">
                    <a:lumMod val="50000"/>
                  </a:schemeClr>
                </a:solidFill>
                <a:latin typeface="Arial Narrow" panose="020B0606020202030204" pitchFamily="34" charset="0"/>
                <a:ea typeface="Calibri" panose="020F0502020204030204" pitchFamily="34" charset="0"/>
                <a:cs typeface="Times New Roman" panose="02020603050405020304" pitchFamily="18" charset="0"/>
              </a:rPr>
              <a:t>Do they have a history of </a:t>
            </a:r>
            <a:r>
              <a:rPr lang="en-US" sz="825" u="sng" dirty="0">
                <a:solidFill>
                  <a:schemeClr val="accent1">
                    <a:lumMod val="50000"/>
                  </a:schemeClr>
                </a:solidFill>
                <a:latin typeface="Arial Narrow" panose="020B0606020202030204" pitchFamily="34" charset="0"/>
                <a:ea typeface="Calibri" panose="020F0502020204030204" pitchFamily="34" charset="0"/>
                <a:cs typeface="Times New Roman" panose="02020603050405020304" pitchFamily="18" charset="0"/>
              </a:rPr>
              <a:t>travel to </a:t>
            </a:r>
            <a:r>
              <a:rPr lang="en-US" sz="825" dirty="0">
                <a:solidFill>
                  <a:schemeClr val="accent1">
                    <a:lumMod val="50000"/>
                  </a:schemeClr>
                </a:solidFill>
                <a:latin typeface="Arial Narrow" panose="020B0606020202030204" pitchFamily="34" charset="0"/>
                <a:ea typeface="Calibri" panose="020F0502020204030204" pitchFamily="34" charset="0"/>
                <a:cs typeface="Times New Roman" panose="02020603050405020304" pitchFamily="18" charset="0"/>
              </a:rPr>
              <a:t>an area of high transmission in previous 14 days?</a:t>
            </a:r>
          </a:p>
          <a:p>
            <a:pPr algn="ctr"/>
            <a:endParaRPr lang="en-US" sz="825" dirty="0"/>
          </a:p>
        </p:txBody>
      </p:sp>
      <p:sp>
        <p:nvSpPr>
          <p:cNvPr id="6" name="TextBox 5">
            <a:extLst>
              <a:ext uri="{FF2B5EF4-FFF2-40B4-BE49-F238E27FC236}">
                <a16:creationId xmlns:a16="http://schemas.microsoft.com/office/drawing/2014/main" id="{7CDC5C13-90FF-425B-8BFA-74F011E7F0DF}"/>
              </a:ext>
            </a:extLst>
          </p:cNvPr>
          <p:cNvSpPr txBox="1"/>
          <p:nvPr/>
        </p:nvSpPr>
        <p:spPr>
          <a:xfrm>
            <a:off x="1344642" y="188477"/>
            <a:ext cx="7149714" cy="584775"/>
          </a:xfrm>
          <a:prstGeom prst="rect">
            <a:avLst/>
          </a:prstGeom>
          <a:noFill/>
        </p:spPr>
        <p:txBody>
          <a:bodyPr wrap="none" rtlCol="0">
            <a:spAutoFit/>
          </a:bodyPr>
          <a:lstStyle/>
          <a:p>
            <a:r>
              <a:rPr lang="en-US" sz="1600" b="1" dirty="0">
                <a:latin typeface="Arial Narrow" panose="020B0606020202030204" pitchFamily="34" charset="0"/>
              </a:rPr>
              <a:t>Supplemental Guidance:  Considerations for School Nurses and Health Care Providers</a:t>
            </a:r>
          </a:p>
          <a:p>
            <a:endParaRPr lang="en-US" sz="1600" dirty="0"/>
          </a:p>
        </p:txBody>
      </p:sp>
      <p:sp>
        <p:nvSpPr>
          <p:cNvPr id="7" name="Rectangle: Rounded Corners 6">
            <a:extLst>
              <a:ext uri="{FF2B5EF4-FFF2-40B4-BE49-F238E27FC236}">
                <a16:creationId xmlns:a16="http://schemas.microsoft.com/office/drawing/2014/main" id="{632721EE-6001-4BFB-A9A8-FA388DC533E7}"/>
              </a:ext>
            </a:extLst>
          </p:cNvPr>
          <p:cNvSpPr/>
          <p:nvPr/>
        </p:nvSpPr>
        <p:spPr>
          <a:xfrm>
            <a:off x="314921" y="646436"/>
            <a:ext cx="4084572" cy="607314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rtlCol="0" anchor="t"/>
          <a:lstStyle/>
          <a:p>
            <a:pPr algn="ctr">
              <a:defRPr/>
            </a:pPr>
            <a:r>
              <a:rPr lang="en-US" sz="1400" b="1" dirty="0">
                <a:solidFill>
                  <a:schemeClr val="tx1"/>
                </a:solidFill>
                <a:latin typeface="Arial Narrow" panose="020B0606020202030204" pitchFamily="34" charset="0"/>
              </a:rPr>
              <a:t>Box A. Assessment of Symptomatic Persons </a:t>
            </a:r>
          </a:p>
          <a:p>
            <a:pPr algn="ctr">
              <a:defRPr/>
            </a:pPr>
            <a:r>
              <a:rPr lang="en-US" sz="1200" dirty="0">
                <a:solidFill>
                  <a:schemeClr val="tx1"/>
                </a:solidFill>
                <a:latin typeface="Arial Narrow" panose="020B0606020202030204" pitchFamily="34" charset="0"/>
              </a:rPr>
              <a:t>Consider the following when assessing symptomatic students/staff: </a:t>
            </a:r>
          </a:p>
          <a:p>
            <a:pPr algn="ctr">
              <a:defRPr/>
            </a:pPr>
            <a:endParaRPr lang="en-US" sz="1050" dirty="0">
              <a:solidFill>
                <a:schemeClr val="tx1"/>
              </a:solidFill>
              <a:latin typeface="Arial Narrow" panose="020B0606020202030204" pitchFamily="34" charset="0"/>
            </a:endParaRPr>
          </a:p>
          <a:p>
            <a:pPr algn="ctr">
              <a:defRPr/>
            </a:pPr>
            <a:endParaRPr lang="en-US" sz="1050" b="1" dirty="0">
              <a:solidFill>
                <a:schemeClr val="tx1"/>
              </a:solidFill>
              <a:latin typeface="Arial Narrow" panose="020B0606020202030204" pitchFamily="34" charset="0"/>
            </a:endParaRPr>
          </a:p>
          <a:p>
            <a:pPr defTabSz="685800">
              <a:defRPr/>
            </a:pPr>
            <a:endParaRPr lang="en-US" sz="1350" i="1" dirty="0">
              <a:solidFill>
                <a:schemeClr val="tx1"/>
              </a:solidFill>
              <a:latin typeface="Arial Narrow" panose="020B0606020202030204" pitchFamily="34" charset="0"/>
            </a:endParaRPr>
          </a:p>
          <a:p>
            <a:pPr defTabSz="685800">
              <a:defRPr/>
            </a:pPr>
            <a:endParaRPr lang="en-US" sz="900" i="1" dirty="0">
              <a:solidFill>
                <a:schemeClr val="tx1"/>
              </a:solidFill>
              <a:latin typeface="Arial Narrow" panose="020B0606020202030204" pitchFamily="34" charset="0"/>
            </a:endParaRPr>
          </a:p>
          <a:p>
            <a:pPr algn="ctr" defTabSz="685800">
              <a:defRPr/>
            </a:pPr>
            <a:r>
              <a:rPr lang="en-US" sz="1100" dirty="0">
                <a:solidFill>
                  <a:schemeClr val="tx1"/>
                </a:solidFill>
                <a:latin typeface="Arial Narrow" panose="020B0606020202030204" pitchFamily="34" charset="0"/>
              </a:rPr>
              <a:t>Does the symptomatic individual have any of the following potential exposure risks?</a:t>
            </a:r>
          </a:p>
          <a:p>
            <a:pPr defTabSz="685800">
              <a:defRPr/>
            </a:pPr>
            <a:endParaRPr lang="en-US" sz="1100" i="1" dirty="0">
              <a:solidFill>
                <a:schemeClr val="tx1"/>
              </a:solidFill>
              <a:latin typeface="Arial Narrow" panose="020B0606020202030204" pitchFamily="34" charset="0"/>
            </a:endParaRPr>
          </a:p>
          <a:p>
            <a:pPr defTabSz="685800">
              <a:defRPr/>
            </a:pPr>
            <a:endParaRPr lang="en-US" sz="900" i="1" dirty="0">
              <a:solidFill>
                <a:schemeClr val="tx1"/>
              </a:solidFill>
              <a:latin typeface="Arial Narrow" panose="020B0606020202030204" pitchFamily="34" charset="0"/>
            </a:endParaRPr>
          </a:p>
          <a:p>
            <a:pPr defTabSz="685800">
              <a:defRPr/>
            </a:pPr>
            <a:endParaRPr lang="en-US" sz="900" i="1" dirty="0">
              <a:solidFill>
                <a:schemeClr val="tx1"/>
              </a:solidFill>
              <a:latin typeface="Arial Narrow" panose="020B0606020202030204" pitchFamily="34" charset="0"/>
            </a:endParaRPr>
          </a:p>
          <a:p>
            <a:pPr defTabSz="685800">
              <a:defRPr/>
            </a:pPr>
            <a:endParaRPr lang="en-US" sz="900" i="1" dirty="0">
              <a:solidFill>
                <a:schemeClr val="tx1"/>
              </a:solidFill>
              <a:latin typeface="Arial Narrow" panose="020B0606020202030204" pitchFamily="34" charset="0"/>
            </a:endParaRPr>
          </a:p>
          <a:p>
            <a:pPr defTabSz="685800">
              <a:defRPr/>
            </a:pPr>
            <a:endParaRPr lang="en-US" sz="900" i="1" dirty="0">
              <a:solidFill>
                <a:schemeClr val="tx1"/>
              </a:solidFill>
              <a:latin typeface="Arial Narrow" panose="020B0606020202030204" pitchFamily="34" charset="0"/>
            </a:endParaRPr>
          </a:p>
        </p:txBody>
      </p:sp>
      <p:sp>
        <p:nvSpPr>
          <p:cNvPr id="11" name="Rectangle: Rounded Corners 10">
            <a:extLst>
              <a:ext uri="{FF2B5EF4-FFF2-40B4-BE49-F238E27FC236}">
                <a16:creationId xmlns:a16="http://schemas.microsoft.com/office/drawing/2014/main" id="{4E2A2292-015A-4633-81F7-AAE92238A79D}"/>
              </a:ext>
            </a:extLst>
          </p:cNvPr>
          <p:cNvSpPr/>
          <p:nvPr/>
        </p:nvSpPr>
        <p:spPr>
          <a:xfrm>
            <a:off x="434840" y="2479126"/>
            <a:ext cx="3804986" cy="39126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spcBef>
                <a:spcPts val="450"/>
              </a:spcBef>
            </a:pPr>
            <a:r>
              <a:rPr lang="en-US" sz="1100" dirty="0">
                <a:solidFill>
                  <a:schemeClr val="accent1">
                    <a:lumMod val="50000"/>
                  </a:schemeClr>
                </a:solidFill>
                <a:latin typeface="Arial Narrow"/>
                <a:ea typeface="Calibri" panose="020F0502020204030204" pitchFamily="34" charset="0"/>
                <a:cs typeface="Times New Roman"/>
              </a:rPr>
              <a:t>Did the student/staff have an exposure to a suspected or confirmed COVID-19 case in the past 10 days? </a:t>
            </a:r>
            <a:endParaRPr lang="en-US" sz="1100" dirty="0">
              <a:solidFill>
                <a:schemeClr val="accent1">
                  <a:lumMod val="50000"/>
                </a:schemeClr>
              </a:solidFill>
            </a:endParaRPr>
          </a:p>
        </p:txBody>
      </p:sp>
      <p:sp>
        <p:nvSpPr>
          <p:cNvPr id="21" name="Rectangle: Rounded Corners 20">
            <a:extLst>
              <a:ext uri="{FF2B5EF4-FFF2-40B4-BE49-F238E27FC236}">
                <a16:creationId xmlns:a16="http://schemas.microsoft.com/office/drawing/2014/main" id="{6CC9276D-A841-4D03-BD8D-EDC631C42995}"/>
              </a:ext>
            </a:extLst>
          </p:cNvPr>
          <p:cNvSpPr/>
          <p:nvPr/>
        </p:nvSpPr>
        <p:spPr>
          <a:xfrm>
            <a:off x="436593" y="3414319"/>
            <a:ext cx="3804986" cy="5379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accent1">
                  <a:lumMod val="50000"/>
                </a:schemeClr>
              </a:solidFill>
              <a:latin typeface="Arial Narrow" panose="020B0606020202030204" pitchFamily="34" charset="0"/>
              <a:ea typeface="Calibri" panose="020F0502020204030204" pitchFamily="34" charset="0"/>
              <a:cs typeface="Times New Roman" panose="02020603050405020304" pitchFamily="18" charset="0"/>
            </a:endParaRPr>
          </a:p>
          <a:p>
            <a:pPr algn="ctr"/>
            <a:r>
              <a:rPr lang="en-US" sz="1050" dirty="0">
                <a:solidFill>
                  <a:schemeClr val="accent1">
                    <a:lumMod val="50000"/>
                  </a:schemeClr>
                </a:solidFill>
                <a:latin typeface="Arial Narrow" panose="020B0606020202030204" pitchFamily="34" charset="0"/>
                <a:ea typeface="Calibri" panose="020F0502020204030204" pitchFamily="34" charset="0"/>
                <a:cs typeface="Times New Roman" panose="02020603050405020304" pitchFamily="18" charset="0"/>
              </a:rPr>
              <a:t>Is there a household member or other close contact with high-exposure risk occupation or activities (e.g., health care worker, correctional worker, other congregate living setting worker or visitor)?</a:t>
            </a:r>
          </a:p>
          <a:p>
            <a:pPr algn="ctr"/>
            <a:endParaRPr lang="en-US" sz="1050" dirty="0"/>
          </a:p>
        </p:txBody>
      </p:sp>
      <p:sp>
        <p:nvSpPr>
          <p:cNvPr id="23" name="Rectangle: Rounded Corners 22">
            <a:extLst>
              <a:ext uri="{FF2B5EF4-FFF2-40B4-BE49-F238E27FC236}">
                <a16:creationId xmlns:a16="http://schemas.microsoft.com/office/drawing/2014/main" id="{59A5C338-CABC-4EB3-99F2-6104D88122B8}"/>
              </a:ext>
            </a:extLst>
          </p:cNvPr>
          <p:cNvSpPr/>
          <p:nvPr/>
        </p:nvSpPr>
        <p:spPr>
          <a:xfrm>
            <a:off x="434840" y="2934267"/>
            <a:ext cx="3804986" cy="41689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US" sz="1100" dirty="0">
                <a:solidFill>
                  <a:schemeClr val="accent1">
                    <a:lumMod val="50000"/>
                  </a:schemeClr>
                </a:solidFill>
                <a:latin typeface="Arial Narrow" panose="020B0606020202030204" pitchFamily="34" charset="0"/>
                <a:ea typeface="Calibri" panose="020F0502020204030204" pitchFamily="34" charset="0"/>
                <a:cs typeface="Times New Roman" panose="02020603050405020304" pitchFamily="18" charset="0"/>
              </a:rPr>
              <a:t>Is there a household or other close contact with similar symptoms who has not been yet classified as a confirmed or probable case? </a:t>
            </a:r>
          </a:p>
        </p:txBody>
      </p:sp>
      <p:sp>
        <p:nvSpPr>
          <p:cNvPr id="27" name="Rectangle: Rounded Corners 26">
            <a:extLst>
              <a:ext uri="{FF2B5EF4-FFF2-40B4-BE49-F238E27FC236}">
                <a16:creationId xmlns:a16="http://schemas.microsoft.com/office/drawing/2014/main" id="{07FC66B6-43F9-438A-80FA-AC027D3E2209}"/>
              </a:ext>
            </a:extLst>
          </p:cNvPr>
          <p:cNvSpPr/>
          <p:nvPr/>
        </p:nvSpPr>
        <p:spPr>
          <a:xfrm>
            <a:off x="468040" y="1532305"/>
            <a:ext cx="3804986" cy="4986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accent1">
                  <a:lumMod val="50000"/>
                </a:schemeClr>
              </a:solidFill>
              <a:latin typeface="Arial Narrow" panose="020B0606020202030204" pitchFamily="34" charset="0"/>
              <a:ea typeface="Calibri" panose="020F0502020204030204" pitchFamily="34" charset="0"/>
              <a:cs typeface="Times New Roman" panose="02020603050405020304" pitchFamily="18" charset="0"/>
            </a:endParaRPr>
          </a:p>
          <a:p>
            <a:pPr algn="ctr"/>
            <a:endParaRPr lang="en-US" sz="900" dirty="0">
              <a:solidFill>
                <a:schemeClr val="accent1">
                  <a:lumMod val="50000"/>
                </a:schemeClr>
              </a:solidFill>
              <a:latin typeface="Arial Narrow" panose="020B0606020202030204" pitchFamily="34" charset="0"/>
              <a:ea typeface="Calibri" panose="020F0502020204030204" pitchFamily="34" charset="0"/>
              <a:cs typeface="Times New Roman" panose="02020603050405020304" pitchFamily="18" charset="0"/>
            </a:endParaRPr>
          </a:p>
          <a:p>
            <a:pPr algn="ctr"/>
            <a:r>
              <a:rPr lang="en-US" sz="1100" dirty="0">
                <a:solidFill>
                  <a:schemeClr val="accent1">
                    <a:lumMod val="50000"/>
                  </a:schemeClr>
                </a:solidFill>
                <a:latin typeface="Arial Narrow" panose="020B0606020202030204" pitchFamily="34" charset="0"/>
                <a:ea typeface="Calibri" panose="020F0502020204030204" pitchFamily="34" charset="0"/>
                <a:cs typeface="Times New Roman" panose="02020603050405020304" pitchFamily="18" charset="0"/>
              </a:rPr>
              <a:t>Are symptoms </a:t>
            </a:r>
            <a:r>
              <a:rPr lang="en-US" sz="1100" u="sng" dirty="0">
                <a:solidFill>
                  <a:schemeClr val="accent1">
                    <a:lumMod val="50000"/>
                  </a:schemeClr>
                </a:solidFill>
                <a:latin typeface="Arial Narrow" panose="020B0606020202030204" pitchFamily="34" charset="0"/>
                <a:ea typeface="Calibri" panose="020F0502020204030204" pitchFamily="34" charset="0"/>
                <a:cs typeface="Times New Roman" panose="02020603050405020304" pitchFamily="18" charset="0"/>
              </a:rPr>
              <a:t>new</a:t>
            </a:r>
            <a:r>
              <a:rPr lang="en-US" sz="1100" dirty="0">
                <a:solidFill>
                  <a:schemeClr val="accent1">
                    <a:lumMod val="50000"/>
                  </a:schemeClr>
                </a:solidFill>
                <a:latin typeface="Arial Narrow" panose="020B0606020202030204" pitchFamily="34" charset="0"/>
                <a:ea typeface="Calibri" panose="020F0502020204030204" pitchFamily="34" charset="0"/>
                <a:cs typeface="Times New Roman" panose="02020603050405020304" pitchFamily="18" charset="0"/>
              </a:rPr>
              <a:t> to the student/staff person or are they a change in baseline for that individual?</a:t>
            </a:r>
          </a:p>
          <a:p>
            <a:pPr algn="ctr"/>
            <a:endParaRPr lang="en-US" sz="1350" dirty="0"/>
          </a:p>
        </p:txBody>
      </p:sp>
      <p:grpSp>
        <p:nvGrpSpPr>
          <p:cNvPr id="44" name="Group 43">
            <a:extLst>
              <a:ext uri="{FF2B5EF4-FFF2-40B4-BE49-F238E27FC236}">
                <a16:creationId xmlns:a16="http://schemas.microsoft.com/office/drawing/2014/main" id="{5D2EF226-7CBF-4950-87AF-57B63EC71479}"/>
              </a:ext>
            </a:extLst>
          </p:cNvPr>
          <p:cNvGrpSpPr/>
          <p:nvPr/>
        </p:nvGrpSpPr>
        <p:grpSpPr>
          <a:xfrm>
            <a:off x="4572000" y="664210"/>
            <a:ext cx="4309637" cy="5464951"/>
            <a:chOff x="6186882" y="882865"/>
            <a:chExt cx="5734765" cy="4015727"/>
          </a:xfrm>
        </p:grpSpPr>
        <p:sp>
          <p:nvSpPr>
            <p:cNvPr id="32" name="Rectangle: Rounded Corners 31">
              <a:extLst>
                <a:ext uri="{FF2B5EF4-FFF2-40B4-BE49-F238E27FC236}">
                  <a16:creationId xmlns:a16="http://schemas.microsoft.com/office/drawing/2014/main" id="{2FE360E2-BA9A-4228-847E-586BAE43B18F}"/>
                </a:ext>
              </a:extLst>
            </p:cNvPr>
            <p:cNvSpPr/>
            <p:nvPr/>
          </p:nvSpPr>
          <p:spPr>
            <a:xfrm>
              <a:off x="6186882" y="882865"/>
              <a:ext cx="5734765" cy="4015727"/>
            </a:xfrm>
            <a:prstGeom prst="round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sz="1300" b="1" dirty="0">
                  <a:solidFill>
                    <a:schemeClr val="tx1"/>
                  </a:solidFill>
                  <a:latin typeface="Arial Narrow" panose="020B0606020202030204" pitchFamily="34" charset="0"/>
                </a:rPr>
                <a:t>Box B. Clinical Evaluation for Children with Symptoms of COVID-19 </a:t>
              </a:r>
            </a:p>
            <a:p>
              <a:pPr algn="ctr"/>
              <a:r>
                <a:rPr lang="en-US" sz="1050" dirty="0">
                  <a:solidFill>
                    <a:schemeClr val="tx1"/>
                  </a:solidFill>
                  <a:latin typeface="Arial Narrow" panose="020B0606020202030204" pitchFamily="34" charset="0"/>
                </a:rPr>
                <a:t>(https://www.cdc.gov/coronavirus/2019-ncov/hcp/pediatric-hcp.html)</a:t>
              </a:r>
            </a:p>
            <a:p>
              <a:endParaRPr lang="en-US" sz="1050" dirty="0">
                <a:solidFill>
                  <a:schemeClr val="tx1"/>
                </a:solidFill>
                <a:latin typeface="Arial Narrow" panose="020B0606020202030204" pitchFamily="34" charset="0"/>
              </a:endParaRPr>
            </a:p>
            <a:p>
              <a:endParaRPr lang="en-US" sz="1050" dirty="0">
                <a:solidFill>
                  <a:schemeClr val="tx1"/>
                </a:solidFill>
                <a:latin typeface="Arial Narrow" panose="020B0606020202030204" pitchFamily="34" charset="0"/>
              </a:endParaRPr>
            </a:p>
            <a:p>
              <a:pPr marL="128588" indent="-128588">
                <a:buFont typeface="Arial" panose="020B0604020202020204" pitchFamily="34" charset="0"/>
                <a:buChar char="•"/>
              </a:pPr>
              <a:endParaRPr lang="en-US" sz="1050" dirty="0">
                <a:solidFill>
                  <a:schemeClr val="tx1"/>
                </a:solidFill>
                <a:latin typeface="Arial Narrow" panose="020B0606020202030204" pitchFamily="34" charset="0"/>
              </a:endParaRPr>
            </a:p>
            <a:p>
              <a:pPr marL="128588" indent="-128588">
                <a:buFont typeface="Arial" panose="020B0604020202020204" pitchFamily="34" charset="0"/>
                <a:buChar char="•"/>
              </a:pPr>
              <a:endParaRPr lang="en-US" sz="1050" dirty="0">
                <a:solidFill>
                  <a:schemeClr val="tx1"/>
                </a:solidFill>
                <a:latin typeface="Arial Narrow" panose="020B0606020202030204" pitchFamily="34" charset="0"/>
              </a:endParaRPr>
            </a:p>
            <a:p>
              <a:pPr marL="128588" indent="-128588">
                <a:buFont typeface="Arial" panose="020B0604020202020204" pitchFamily="34" charset="0"/>
                <a:buChar char="•"/>
              </a:pPr>
              <a:endParaRPr lang="en-US" sz="1050" dirty="0">
                <a:solidFill>
                  <a:schemeClr val="tx1"/>
                </a:solidFill>
                <a:latin typeface="Arial Narrow" panose="020B0606020202030204" pitchFamily="34" charset="0"/>
              </a:endParaRPr>
            </a:p>
          </p:txBody>
        </p:sp>
        <p:grpSp>
          <p:nvGrpSpPr>
            <p:cNvPr id="41" name="Group 40">
              <a:extLst>
                <a:ext uri="{FF2B5EF4-FFF2-40B4-BE49-F238E27FC236}">
                  <a16:creationId xmlns:a16="http://schemas.microsoft.com/office/drawing/2014/main" id="{DC40D8ED-5D19-4229-9E37-38F2F4343B7C}"/>
                </a:ext>
              </a:extLst>
            </p:cNvPr>
            <p:cNvGrpSpPr/>
            <p:nvPr/>
          </p:nvGrpSpPr>
          <p:grpSpPr>
            <a:xfrm>
              <a:off x="6383515" y="1502878"/>
              <a:ext cx="5319238" cy="3307471"/>
              <a:chOff x="6411467" y="1850358"/>
              <a:chExt cx="5319238" cy="3307471"/>
            </a:xfrm>
          </p:grpSpPr>
          <p:sp>
            <p:nvSpPr>
              <p:cNvPr id="2" name="Rectangle: Rounded Corners 1">
                <a:extLst>
                  <a:ext uri="{FF2B5EF4-FFF2-40B4-BE49-F238E27FC236}">
                    <a16:creationId xmlns:a16="http://schemas.microsoft.com/office/drawing/2014/main" id="{908096A6-0A61-4AC6-AEF0-CEBE55322F66}"/>
                  </a:ext>
                </a:extLst>
              </p:cNvPr>
              <p:cNvSpPr/>
              <p:nvPr/>
            </p:nvSpPr>
            <p:spPr>
              <a:xfrm>
                <a:off x="8938236" y="3320527"/>
                <a:ext cx="2792469" cy="1837302"/>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sz="1050" b="1" u="sng" dirty="0">
                    <a:solidFill>
                      <a:schemeClr val="tx1"/>
                    </a:solidFill>
                    <a:latin typeface="Arial Narrow" panose="020B0606020202030204" pitchFamily="34" charset="0"/>
                  </a:rPr>
                  <a:t>TESTING</a:t>
                </a:r>
              </a:p>
              <a:p>
                <a:pPr algn="ctr"/>
                <a:r>
                  <a:rPr lang="en-US" sz="1050" dirty="0">
                    <a:solidFill>
                      <a:schemeClr val="tx1"/>
                    </a:solidFill>
                    <a:latin typeface="Arial Narrow" panose="020B0606020202030204" pitchFamily="34" charset="0"/>
                  </a:rPr>
                  <a:t>PCR or antigen testing is acceptable.</a:t>
                </a:r>
              </a:p>
              <a:p>
                <a:pPr algn="ctr"/>
                <a:r>
                  <a:rPr lang="en-US" sz="1050" dirty="0">
                    <a:solidFill>
                      <a:schemeClr val="tx1"/>
                    </a:solidFill>
                    <a:latin typeface="Arial Narrow" panose="020B0606020202030204" pitchFamily="34" charset="0"/>
                  </a:rPr>
                  <a:t>-If an antigen detection test is negative and there is a high clinical suspicion of COVID-19, confirm with lab-based NAAT (see </a:t>
                </a:r>
                <a:r>
                  <a:rPr lang="en-US" sz="1050" dirty="0">
                    <a:solidFill>
                      <a:srgbClr val="FF0000"/>
                    </a:solidFill>
                    <a:latin typeface="Arial Narrow" panose="020B0606020202030204" pitchFamily="34" charset="0"/>
                    <a:hlinkClick r:id="rId2"/>
                  </a:rPr>
                  <a:t>CDC Testing Algorithm</a:t>
                </a:r>
                <a:r>
                  <a:rPr lang="en-US" sz="1050" dirty="0">
                    <a:solidFill>
                      <a:schemeClr val="tx1"/>
                    </a:solidFill>
                    <a:latin typeface="Arial Narrow" panose="020B0606020202030204" pitchFamily="34" charset="0"/>
                  </a:rPr>
                  <a:t>), ideally within two days of the initial Ag test. </a:t>
                </a:r>
              </a:p>
              <a:p>
                <a:pPr algn="ctr"/>
                <a:r>
                  <a:rPr lang="en-US" sz="1050" dirty="0">
                    <a:solidFill>
                      <a:schemeClr val="tx1"/>
                    </a:solidFill>
                    <a:latin typeface="Arial Narrow" panose="020B0606020202030204" pitchFamily="34" charset="0"/>
                  </a:rPr>
                  <a:t>-If lab-based confirmatory NAAT  testing is not available, clinical</a:t>
                </a:r>
                <a:r>
                  <a:rPr lang="en-US" sz="1050" dirty="0">
                    <a:solidFill>
                      <a:srgbClr val="FF0000"/>
                    </a:solidFill>
                    <a:latin typeface="Arial Narrow" panose="020B0606020202030204" pitchFamily="34" charset="0"/>
                  </a:rPr>
                  <a:t> </a:t>
                </a:r>
                <a:r>
                  <a:rPr lang="en-US" sz="1050" dirty="0">
                    <a:solidFill>
                      <a:schemeClr val="tx1"/>
                    </a:solidFill>
                    <a:latin typeface="Arial Narrow" panose="020B0606020202030204" pitchFamily="34" charset="0"/>
                  </a:rPr>
                  <a:t>discretion can be used to recommend isolation.</a:t>
                </a:r>
                <a:endParaRPr lang="en-US" sz="1050" b="1" u="sng" dirty="0">
                  <a:solidFill>
                    <a:schemeClr val="tx1"/>
                  </a:solidFill>
                  <a:latin typeface="Arial Narrow" panose="020B0606020202030204" pitchFamily="34" charset="0"/>
                </a:endParaRPr>
              </a:p>
              <a:p>
                <a:pPr algn="ctr"/>
                <a:r>
                  <a:rPr lang="en-US" sz="1050" dirty="0">
                    <a:solidFill>
                      <a:schemeClr val="tx1"/>
                    </a:solidFill>
                    <a:latin typeface="Arial Narrow" panose="020B0606020202030204" pitchFamily="34" charset="0"/>
                  </a:rPr>
                  <a:t>Test result is only valid for the day of specimen collection.</a:t>
                </a:r>
              </a:p>
            </p:txBody>
          </p:sp>
          <p:sp>
            <p:nvSpPr>
              <p:cNvPr id="3" name="Rectangle: Rounded Corners 2">
                <a:extLst>
                  <a:ext uri="{FF2B5EF4-FFF2-40B4-BE49-F238E27FC236}">
                    <a16:creationId xmlns:a16="http://schemas.microsoft.com/office/drawing/2014/main" id="{ABCB1901-F83B-4983-B076-1408844619B4}"/>
                  </a:ext>
                </a:extLst>
              </p:cNvPr>
              <p:cNvSpPr/>
              <p:nvPr/>
            </p:nvSpPr>
            <p:spPr>
              <a:xfrm>
                <a:off x="6411467" y="2784877"/>
                <a:ext cx="2330137" cy="1058003"/>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latin typeface="Arial Narrow" panose="020B0606020202030204" pitchFamily="34" charset="0"/>
                  </a:rPr>
                  <a:t>If no known close contact to COVID-19 case and no other exposure risks, testing for COVID-19 may be considered based on level of clinical suspicion and testing availability. </a:t>
                </a:r>
              </a:p>
            </p:txBody>
          </p:sp>
          <p:sp>
            <p:nvSpPr>
              <p:cNvPr id="10" name="Rectangle: Rounded Corners 9">
                <a:extLst>
                  <a:ext uri="{FF2B5EF4-FFF2-40B4-BE49-F238E27FC236}">
                    <a16:creationId xmlns:a16="http://schemas.microsoft.com/office/drawing/2014/main" id="{1CE69E21-D7CD-4F9F-BF8F-63D6CAA2A22D}"/>
                  </a:ext>
                </a:extLst>
              </p:cNvPr>
              <p:cNvSpPr/>
              <p:nvPr/>
            </p:nvSpPr>
            <p:spPr>
              <a:xfrm>
                <a:off x="7111053" y="1850358"/>
                <a:ext cx="4161082" cy="286518"/>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50" b="1" dirty="0">
                    <a:solidFill>
                      <a:schemeClr val="tx1"/>
                    </a:solidFill>
                    <a:latin typeface="Arial Narrow" panose="020B0606020202030204" pitchFamily="34" charset="0"/>
                  </a:rPr>
                  <a:t>Consider the individual’s risk of exposure.  See Box A.</a:t>
                </a:r>
              </a:p>
            </p:txBody>
          </p:sp>
          <p:sp>
            <p:nvSpPr>
              <p:cNvPr id="12" name="Rectangle: Rounded Corners 11">
                <a:extLst>
                  <a:ext uri="{FF2B5EF4-FFF2-40B4-BE49-F238E27FC236}">
                    <a16:creationId xmlns:a16="http://schemas.microsoft.com/office/drawing/2014/main" id="{E523AB08-D58F-4A92-B32D-1A79AAF6D460}"/>
                  </a:ext>
                </a:extLst>
              </p:cNvPr>
              <p:cNvSpPr/>
              <p:nvPr/>
            </p:nvSpPr>
            <p:spPr>
              <a:xfrm>
                <a:off x="9068070" y="2784715"/>
                <a:ext cx="2649682" cy="418667"/>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latin typeface="Arial Narrow" panose="020B0606020202030204" pitchFamily="34" charset="0"/>
                  </a:rPr>
                  <a:t>Isolation</a:t>
                </a:r>
              </a:p>
              <a:p>
                <a:pPr algn="ctr"/>
                <a:r>
                  <a:rPr lang="en-US" sz="1050" dirty="0">
                    <a:solidFill>
                      <a:schemeClr val="tx1"/>
                    </a:solidFill>
                    <a:latin typeface="Arial Narrow" panose="020B0606020202030204" pitchFamily="34" charset="0"/>
                  </a:rPr>
                  <a:t>COVID-19 Testing Recommended</a:t>
                </a:r>
              </a:p>
            </p:txBody>
          </p:sp>
          <p:sp>
            <p:nvSpPr>
              <p:cNvPr id="16" name="TextBox 15">
                <a:extLst>
                  <a:ext uri="{FF2B5EF4-FFF2-40B4-BE49-F238E27FC236}">
                    <a16:creationId xmlns:a16="http://schemas.microsoft.com/office/drawing/2014/main" id="{473828C4-DF1A-444F-8F24-942778027780}"/>
                  </a:ext>
                </a:extLst>
              </p:cNvPr>
              <p:cNvSpPr txBox="1"/>
              <p:nvPr/>
            </p:nvSpPr>
            <p:spPr>
              <a:xfrm>
                <a:off x="6596189" y="2205641"/>
                <a:ext cx="2403386" cy="424048"/>
              </a:xfrm>
              <a:prstGeom prst="rect">
                <a:avLst/>
              </a:prstGeom>
              <a:solidFill>
                <a:schemeClr val="bg1"/>
              </a:solidFill>
              <a:ln>
                <a:solidFill>
                  <a:schemeClr val="tx1"/>
                </a:solidFill>
              </a:ln>
            </p:spPr>
            <p:txBody>
              <a:bodyPr wrap="square" rtlCol="0">
                <a:spAutoFit/>
              </a:bodyPr>
              <a:lstStyle/>
              <a:p>
                <a:pPr algn="ctr"/>
                <a:r>
                  <a:rPr lang="en-US" sz="1050" b="1" dirty="0">
                    <a:latin typeface="Arial Narrow" panose="020B0606020202030204" pitchFamily="34" charset="0"/>
                  </a:rPr>
                  <a:t>No </a:t>
                </a:r>
                <a:r>
                  <a:rPr lang="en-US" sz="1050" dirty="0">
                    <a:latin typeface="Arial Narrow" panose="020B0606020202030204" pitchFamily="34" charset="0"/>
                  </a:rPr>
                  <a:t>Exposure Risk Identified and resides in Community with Low Transmission</a:t>
                </a:r>
                <a:r>
                  <a:rPr lang="en-US" sz="1050" baseline="44000" dirty="0">
                    <a:solidFill>
                      <a:schemeClr val="accent1">
                        <a:lumMod val="50000"/>
                      </a:schemeClr>
                    </a:solidFill>
                    <a:latin typeface="Arial Narrow" panose="020B0606020202030204" pitchFamily="34" charset="0"/>
                    <a:ea typeface="Calibri" panose="020F0502020204030204" pitchFamily="34" charset="0"/>
                    <a:cs typeface="Times New Roman" panose="02020603050405020304" pitchFamily="18" charset="0"/>
                  </a:rPr>
                  <a:t>1</a:t>
                </a:r>
                <a:endParaRPr lang="en-US" sz="1050" dirty="0">
                  <a:latin typeface="Arial Narrow" panose="020B0606020202030204" pitchFamily="34" charset="0"/>
                </a:endParaRPr>
              </a:p>
            </p:txBody>
          </p:sp>
          <p:sp>
            <p:nvSpPr>
              <p:cNvPr id="14" name="TextBox 13">
                <a:extLst>
                  <a:ext uri="{FF2B5EF4-FFF2-40B4-BE49-F238E27FC236}">
                    <a16:creationId xmlns:a16="http://schemas.microsoft.com/office/drawing/2014/main" id="{6F8A8430-5919-4145-84EB-86ACD51B696B}"/>
                  </a:ext>
                </a:extLst>
              </p:cNvPr>
              <p:cNvSpPr txBox="1"/>
              <p:nvPr/>
            </p:nvSpPr>
            <p:spPr>
              <a:xfrm>
                <a:off x="9191594" y="2224177"/>
                <a:ext cx="2502840" cy="424048"/>
              </a:xfrm>
              <a:prstGeom prst="rect">
                <a:avLst/>
              </a:prstGeom>
              <a:solidFill>
                <a:schemeClr val="bg1"/>
              </a:solidFill>
              <a:ln>
                <a:solidFill>
                  <a:schemeClr val="tx1"/>
                </a:solidFill>
              </a:ln>
            </p:spPr>
            <p:txBody>
              <a:bodyPr wrap="square" rtlCol="0">
                <a:spAutoFit/>
              </a:bodyPr>
              <a:lstStyle/>
              <a:p>
                <a:pPr algn="ctr"/>
                <a:r>
                  <a:rPr lang="en-US" sz="1050" dirty="0">
                    <a:latin typeface="Arial Narrow" panose="020B0606020202030204" pitchFamily="34" charset="0"/>
                  </a:rPr>
                  <a:t>Has Exposure Risk and/or </a:t>
                </a:r>
              </a:p>
              <a:p>
                <a:pPr algn="ctr"/>
                <a:r>
                  <a:rPr lang="en-US" sz="1050" dirty="0">
                    <a:latin typeface="Arial Narrow" panose="020B0606020202030204" pitchFamily="34" charset="0"/>
                  </a:rPr>
                  <a:t>Clinical Suspicion for </a:t>
                </a:r>
              </a:p>
              <a:p>
                <a:pPr algn="ctr"/>
                <a:r>
                  <a:rPr lang="en-US" sz="1050" dirty="0">
                    <a:latin typeface="Arial Narrow" panose="020B0606020202030204" pitchFamily="34" charset="0"/>
                  </a:rPr>
                  <a:t>COVID-19</a:t>
                </a:r>
              </a:p>
            </p:txBody>
          </p:sp>
        </p:grpSp>
      </p:grpSp>
      <p:sp>
        <p:nvSpPr>
          <p:cNvPr id="5" name="TextBox 4">
            <a:extLst>
              <a:ext uri="{FF2B5EF4-FFF2-40B4-BE49-F238E27FC236}">
                <a16:creationId xmlns:a16="http://schemas.microsoft.com/office/drawing/2014/main" id="{46059CE5-EDE7-4BF1-B9D4-C80259D64D6C}"/>
              </a:ext>
            </a:extLst>
          </p:cNvPr>
          <p:cNvSpPr txBox="1"/>
          <p:nvPr/>
        </p:nvSpPr>
        <p:spPr>
          <a:xfrm>
            <a:off x="4379008" y="6177329"/>
            <a:ext cx="4764992" cy="403957"/>
          </a:xfrm>
          <a:prstGeom prst="rect">
            <a:avLst/>
          </a:prstGeom>
          <a:noFill/>
        </p:spPr>
        <p:txBody>
          <a:bodyPr wrap="square" rtlCol="0">
            <a:spAutoFit/>
          </a:bodyPr>
          <a:lstStyle/>
          <a:p>
            <a:r>
              <a:rPr lang="en-US" sz="675" b="1" u="sng" dirty="0"/>
              <a:t>Resources: </a:t>
            </a:r>
          </a:p>
          <a:p>
            <a:pPr marL="128588" indent="-128588">
              <a:buFont typeface="Arial" panose="020B0604020202020204" pitchFamily="34" charset="0"/>
              <a:buChar char="•"/>
            </a:pPr>
            <a:r>
              <a:rPr lang="en-US" sz="675" dirty="0"/>
              <a:t>COVID-19 Testing Overview </a:t>
            </a:r>
            <a:r>
              <a:rPr lang="en-US" sz="675" dirty="0">
                <a:hlinkClick r:id="rId3"/>
              </a:rPr>
              <a:t>https://www.cdc.gov/coronavirus/2019-ncov/symptoms-testing/testing.html</a:t>
            </a:r>
            <a:endParaRPr lang="en-US" sz="675" dirty="0"/>
          </a:p>
          <a:p>
            <a:pPr marL="128588" indent="-128588">
              <a:buFont typeface="Arial" panose="020B0604020202020204" pitchFamily="34" charset="0"/>
              <a:buChar char="•"/>
            </a:pPr>
            <a:r>
              <a:rPr lang="en-US" sz="675" dirty="0"/>
              <a:t>Isolation and Quarantine: CDC </a:t>
            </a:r>
            <a:r>
              <a:rPr lang="en-US" sz="675" dirty="0">
                <a:hlinkClick r:id="rId4"/>
              </a:rPr>
              <a:t>https://www.cdc.gov/coronavirus/2019-ncov/if-you-are-sick/index.html</a:t>
            </a:r>
            <a:endParaRPr lang="en-US" sz="675" dirty="0"/>
          </a:p>
        </p:txBody>
      </p:sp>
      <p:sp>
        <p:nvSpPr>
          <p:cNvPr id="8" name="Rectangle: Rounded Corners 7">
            <a:extLst>
              <a:ext uri="{FF2B5EF4-FFF2-40B4-BE49-F238E27FC236}">
                <a16:creationId xmlns:a16="http://schemas.microsoft.com/office/drawing/2014/main" id="{60D2815F-EA9B-4E92-A60F-7434CBEC4B95}"/>
              </a:ext>
            </a:extLst>
          </p:cNvPr>
          <p:cNvSpPr/>
          <p:nvPr/>
        </p:nvSpPr>
        <p:spPr>
          <a:xfrm>
            <a:off x="452028" y="4030007"/>
            <a:ext cx="3800114" cy="57220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450"/>
              </a:spcBef>
            </a:pPr>
            <a:r>
              <a:rPr lang="en-US" sz="1050" dirty="0">
                <a:solidFill>
                  <a:schemeClr val="accent1">
                    <a:lumMod val="50000"/>
                  </a:schemeClr>
                </a:solidFill>
                <a:latin typeface="Arial Narrow" panose="020B0606020202030204" pitchFamily="34" charset="0"/>
                <a:ea typeface="Calibri" panose="020F0502020204030204" pitchFamily="34" charset="0"/>
                <a:cs typeface="Times New Roman" panose="02020603050405020304" pitchFamily="18" charset="0"/>
              </a:rPr>
              <a:t> Did the student/staff member have potential exposure due to out-of-school activities (private parties, playing with friend groups, etc.) or have poor compliance with mask wearing and social distancing?</a:t>
            </a:r>
          </a:p>
        </p:txBody>
      </p:sp>
      <p:sp>
        <p:nvSpPr>
          <p:cNvPr id="13" name="Rectangle: Rounded Corners 12">
            <a:extLst>
              <a:ext uri="{FF2B5EF4-FFF2-40B4-BE49-F238E27FC236}">
                <a16:creationId xmlns:a16="http://schemas.microsoft.com/office/drawing/2014/main" id="{8DA89D48-165D-4DA1-8976-67ECF147EB17}"/>
              </a:ext>
            </a:extLst>
          </p:cNvPr>
          <p:cNvSpPr/>
          <p:nvPr/>
        </p:nvSpPr>
        <p:spPr>
          <a:xfrm>
            <a:off x="458610" y="5673492"/>
            <a:ext cx="3776709" cy="75247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1050" dirty="0">
              <a:solidFill>
                <a:schemeClr val="accent1">
                  <a:lumMod val="50000"/>
                </a:schemeClr>
              </a:solidFill>
              <a:latin typeface="Arial Narrow" panose="020B0606020202030204" pitchFamily="34" charset="0"/>
              <a:ea typeface="Calibri" panose="020F0502020204030204" pitchFamily="34" charset="0"/>
              <a:cs typeface="Times New Roman" panose="02020603050405020304" pitchFamily="18" charset="0"/>
            </a:endParaRPr>
          </a:p>
          <a:p>
            <a:pPr algn="ctr"/>
            <a:endParaRPr lang="en-US" sz="1050" dirty="0">
              <a:solidFill>
                <a:schemeClr val="accent1">
                  <a:lumMod val="50000"/>
                </a:schemeClr>
              </a:solidFill>
              <a:latin typeface="Arial Narrow" panose="020B0606020202030204" pitchFamily="34" charset="0"/>
              <a:ea typeface="Calibri" panose="020F0502020204030204" pitchFamily="34" charset="0"/>
              <a:cs typeface="Times New Roman" panose="02020603050405020304" pitchFamily="18" charset="0"/>
            </a:endParaRPr>
          </a:p>
          <a:p>
            <a:pPr algn="ctr"/>
            <a:r>
              <a:rPr lang="en-US" sz="1050" dirty="0">
                <a:solidFill>
                  <a:schemeClr val="accent1">
                    <a:lumMod val="50000"/>
                  </a:schemeClr>
                </a:solidFill>
                <a:latin typeface="Arial Narrow"/>
                <a:ea typeface="Calibri" panose="020F0502020204030204" pitchFamily="34" charset="0"/>
                <a:cs typeface="Times New Roman"/>
              </a:rPr>
              <a:t>Is there an outbreak in the school or h</a:t>
            </a:r>
            <a:r>
              <a:rPr lang="en-US" sz="1050" dirty="0">
                <a:solidFill>
                  <a:schemeClr val="accent1">
                    <a:lumMod val="50000"/>
                  </a:schemeClr>
                </a:solidFill>
                <a:latin typeface="Arial Narrow"/>
              </a:rPr>
              <a:t>as there been another known case of COVID-19 in the school building in the last 10 days or are there other students or staff in the classroom or cohort currently out with COVID-19 symptoms? </a:t>
            </a:r>
            <a:endParaRPr lang="en-US" sz="1050" dirty="0">
              <a:solidFill>
                <a:schemeClr val="accent1">
                  <a:lumMod val="50000"/>
                </a:schemeClr>
              </a:solidFill>
              <a:latin typeface="Arial Narrow" panose="020B0606020202030204" pitchFamily="34" charset="0"/>
            </a:endParaRPr>
          </a:p>
          <a:p>
            <a:pPr algn="ctr"/>
            <a:endParaRPr lang="en-US" sz="1050" dirty="0">
              <a:solidFill>
                <a:schemeClr val="accent1">
                  <a:lumMod val="50000"/>
                </a:schemeClr>
              </a:solidFill>
              <a:latin typeface="Arial Narrow" panose="020B0606020202030204" pitchFamily="34" charset="0"/>
              <a:ea typeface="Calibri" panose="020F0502020204030204" pitchFamily="34" charset="0"/>
              <a:cs typeface="Times New Roman" panose="02020603050405020304" pitchFamily="18" charset="0"/>
            </a:endParaRPr>
          </a:p>
          <a:p>
            <a:pPr algn="ctr"/>
            <a:endParaRPr lang="en-US" sz="1050" dirty="0">
              <a:solidFill>
                <a:schemeClr val="accent1">
                  <a:lumMod val="50000"/>
                </a:schemeClr>
              </a:solidFill>
            </a:endParaRPr>
          </a:p>
        </p:txBody>
      </p:sp>
      <p:sp>
        <p:nvSpPr>
          <p:cNvPr id="15" name="Rectangle: Rounded Corners 14">
            <a:extLst>
              <a:ext uri="{FF2B5EF4-FFF2-40B4-BE49-F238E27FC236}">
                <a16:creationId xmlns:a16="http://schemas.microsoft.com/office/drawing/2014/main" id="{40F53794-4037-4A2B-8261-5EEB644A2451}"/>
              </a:ext>
            </a:extLst>
          </p:cNvPr>
          <p:cNvSpPr/>
          <p:nvPr/>
        </p:nvSpPr>
        <p:spPr>
          <a:xfrm>
            <a:off x="468040" y="4683595"/>
            <a:ext cx="3786951" cy="45207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accent1">
                  <a:lumMod val="50000"/>
                </a:schemeClr>
              </a:solidFill>
              <a:latin typeface="Arial Narrow" panose="020B0606020202030204" pitchFamily="34" charset="0"/>
              <a:ea typeface="Calibri" panose="020F0502020204030204" pitchFamily="34" charset="0"/>
              <a:cs typeface="Times New Roman" panose="02020603050405020304" pitchFamily="18" charset="0"/>
            </a:endParaRPr>
          </a:p>
          <a:p>
            <a:pPr algn="ctr"/>
            <a:r>
              <a:rPr lang="en-US" sz="1050" dirty="0">
                <a:solidFill>
                  <a:schemeClr val="accent1">
                    <a:lumMod val="50000"/>
                  </a:schemeClr>
                </a:solidFill>
                <a:latin typeface="Arial Narrow" panose="020B0606020202030204" pitchFamily="34" charset="0"/>
                <a:ea typeface="Calibri" panose="020F0502020204030204" pitchFamily="34" charset="0"/>
                <a:cs typeface="Times New Roman" panose="02020603050405020304" pitchFamily="18" charset="0"/>
              </a:rPr>
              <a:t>Do they </a:t>
            </a:r>
            <a:r>
              <a:rPr lang="en-US" sz="1050" u="sng" dirty="0">
                <a:solidFill>
                  <a:schemeClr val="accent1">
                    <a:lumMod val="50000"/>
                  </a:schemeClr>
                </a:solidFill>
                <a:latin typeface="Arial Narrow" panose="020B0606020202030204" pitchFamily="34" charset="0"/>
                <a:ea typeface="Calibri" panose="020F0502020204030204" pitchFamily="34" charset="0"/>
                <a:cs typeface="Times New Roman" panose="02020603050405020304" pitchFamily="18" charset="0"/>
              </a:rPr>
              <a:t>live</a:t>
            </a:r>
            <a:r>
              <a:rPr lang="en-US" sz="1050" dirty="0">
                <a:solidFill>
                  <a:schemeClr val="accent1">
                    <a:lumMod val="50000"/>
                  </a:schemeClr>
                </a:solidFill>
                <a:latin typeface="Arial Narrow" panose="020B0606020202030204" pitchFamily="34" charset="0"/>
                <a:ea typeface="Calibri" panose="020F0502020204030204" pitchFamily="34" charset="0"/>
                <a:cs typeface="Times New Roman" panose="02020603050405020304" pitchFamily="18" charset="0"/>
              </a:rPr>
              <a:t> in an area of substantial or high community transmission? </a:t>
            </a:r>
          </a:p>
          <a:p>
            <a:pPr algn="ctr"/>
            <a:endParaRPr lang="en-US" sz="1050" dirty="0"/>
          </a:p>
        </p:txBody>
      </p:sp>
      <p:sp>
        <p:nvSpPr>
          <p:cNvPr id="20" name="TextBox 19">
            <a:extLst>
              <a:ext uri="{FF2B5EF4-FFF2-40B4-BE49-F238E27FC236}">
                <a16:creationId xmlns:a16="http://schemas.microsoft.com/office/drawing/2014/main" id="{60035D0A-988A-4D75-9BC2-FCD808D136E3}"/>
              </a:ext>
            </a:extLst>
          </p:cNvPr>
          <p:cNvSpPr txBox="1"/>
          <p:nvPr/>
        </p:nvSpPr>
        <p:spPr>
          <a:xfrm>
            <a:off x="8372527" y="182221"/>
            <a:ext cx="708561" cy="669414"/>
          </a:xfrm>
          <a:prstGeom prst="rect">
            <a:avLst/>
          </a:prstGeom>
          <a:noFill/>
        </p:spPr>
        <p:txBody>
          <a:bodyPr wrap="square" lIns="91440" tIns="45720" rIns="91440" bIns="45720" anchor="t">
            <a:spAutoFit/>
          </a:bodyPr>
          <a:lstStyle/>
          <a:p>
            <a:pPr algn="r"/>
            <a:r>
              <a:rPr lang="en-US" sz="750" dirty="0">
                <a:highlight>
                  <a:srgbClr val="FFFF00"/>
                </a:highlight>
                <a:latin typeface="Arial Narrow"/>
              </a:rPr>
              <a:t>June, 22, 2022 Interim Guidance, Subject to updates</a:t>
            </a:r>
          </a:p>
        </p:txBody>
      </p:sp>
      <p:sp>
        <p:nvSpPr>
          <p:cNvPr id="22" name="Rectangle: Rounded Corners 21">
            <a:extLst>
              <a:ext uri="{FF2B5EF4-FFF2-40B4-BE49-F238E27FC236}">
                <a16:creationId xmlns:a16="http://schemas.microsoft.com/office/drawing/2014/main" id="{46E2E063-CBBD-4DEB-8A41-533B23724D18}"/>
              </a:ext>
            </a:extLst>
          </p:cNvPr>
          <p:cNvSpPr/>
          <p:nvPr/>
        </p:nvSpPr>
        <p:spPr>
          <a:xfrm>
            <a:off x="458610" y="5209563"/>
            <a:ext cx="3786951" cy="35951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1050" dirty="0">
              <a:solidFill>
                <a:schemeClr val="accent1">
                  <a:lumMod val="50000"/>
                </a:schemeClr>
              </a:solidFill>
              <a:latin typeface="Arial Narrow" panose="020B0606020202030204" pitchFamily="34" charset="0"/>
              <a:ea typeface="Calibri" panose="020F0502020204030204" pitchFamily="34" charset="0"/>
              <a:cs typeface="Times New Roman" panose="02020603050405020304" pitchFamily="18" charset="0"/>
            </a:endParaRPr>
          </a:p>
          <a:p>
            <a:pPr algn="ctr"/>
            <a:r>
              <a:rPr lang="en-US" sz="1050" dirty="0">
                <a:solidFill>
                  <a:schemeClr val="accent1">
                    <a:lumMod val="50000"/>
                  </a:schemeClr>
                </a:solidFill>
                <a:latin typeface="Arial Narrow"/>
                <a:ea typeface="Calibri" panose="020F0502020204030204" pitchFamily="34" charset="0"/>
                <a:cs typeface="Times New Roman"/>
              </a:rPr>
              <a:t>Do they have a history of </a:t>
            </a:r>
            <a:r>
              <a:rPr lang="en-US" sz="1050" u="sng" dirty="0">
                <a:solidFill>
                  <a:schemeClr val="accent1">
                    <a:lumMod val="50000"/>
                  </a:schemeClr>
                </a:solidFill>
                <a:latin typeface="Arial Narrow"/>
                <a:ea typeface="Calibri" panose="020F0502020204030204" pitchFamily="34" charset="0"/>
                <a:cs typeface="Times New Roman"/>
              </a:rPr>
              <a:t>travel</a:t>
            </a:r>
            <a:r>
              <a:rPr lang="en-US" sz="1050" dirty="0">
                <a:solidFill>
                  <a:schemeClr val="accent1">
                    <a:lumMod val="50000"/>
                  </a:schemeClr>
                </a:solidFill>
                <a:latin typeface="Arial Narrow"/>
                <a:ea typeface="Calibri" panose="020F0502020204030204" pitchFamily="34" charset="0"/>
                <a:cs typeface="Times New Roman"/>
              </a:rPr>
              <a:t> to an area of high transmission in previous 10 days?</a:t>
            </a:r>
          </a:p>
          <a:p>
            <a:pPr algn="ctr"/>
            <a:endParaRPr lang="en-US" sz="1050" dirty="0"/>
          </a:p>
        </p:txBody>
      </p:sp>
      <p:cxnSp>
        <p:nvCxnSpPr>
          <p:cNvPr id="26" name="Straight Arrow Connector 25">
            <a:extLst>
              <a:ext uri="{FF2B5EF4-FFF2-40B4-BE49-F238E27FC236}">
                <a16:creationId xmlns:a16="http://schemas.microsoft.com/office/drawing/2014/main" id="{FFA4B0E3-14E7-4CFE-BD29-F9B36EC0A9AE}"/>
              </a:ext>
            </a:extLst>
          </p:cNvPr>
          <p:cNvCxnSpPr/>
          <p:nvPr/>
        </p:nvCxnSpPr>
        <p:spPr>
          <a:xfrm>
            <a:off x="5691058" y="2568559"/>
            <a:ext cx="0" cy="21097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id="{456E62B8-2C30-43EF-AA45-FD6E624C4F60}"/>
              </a:ext>
            </a:extLst>
          </p:cNvPr>
          <p:cNvCxnSpPr>
            <a:stCxn id="14" idx="2"/>
          </p:cNvCxnSpPr>
          <p:nvPr/>
        </p:nvCxnSpPr>
        <p:spPr>
          <a:xfrm flipH="1">
            <a:off x="7749447" y="2593784"/>
            <a:ext cx="1" cy="1857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18" name="Picture 17" descr="Logo&#10;&#10;Description automatically generated">
            <a:extLst>
              <a:ext uri="{FF2B5EF4-FFF2-40B4-BE49-F238E27FC236}">
                <a16:creationId xmlns:a16="http://schemas.microsoft.com/office/drawing/2014/main" id="{A6AE5B87-EF26-4A4A-97AD-4E4C8E6E218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3784" y="152662"/>
            <a:ext cx="1220858" cy="356205"/>
          </a:xfrm>
          <a:prstGeom prst="rect">
            <a:avLst/>
          </a:prstGeom>
        </p:spPr>
      </p:pic>
    </p:spTree>
    <p:extLst>
      <p:ext uri="{BB962C8B-B14F-4D97-AF65-F5344CB8AC3E}">
        <p14:creationId xmlns:p14="http://schemas.microsoft.com/office/powerpoint/2010/main" val="7979528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11101</TotalTime>
  <Words>1571</Words>
  <Application>Microsoft Office PowerPoint</Application>
  <PresentationFormat>On-screen Show (4:3)</PresentationFormat>
  <Paragraphs>94</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 Narrow</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Morgan, Jodi</dc:creator>
  <cp:lastModifiedBy>Blazis, Jennifer L.</cp:lastModifiedBy>
  <cp:revision>594</cp:revision>
  <cp:lastPrinted>2021-09-07T15:54:29Z</cp:lastPrinted>
  <dcterms:created xsi:type="dcterms:W3CDTF">2020-07-16T16:04:58Z</dcterms:created>
  <dcterms:modified xsi:type="dcterms:W3CDTF">2022-06-30T15:18:43Z</dcterms:modified>
</cp:coreProperties>
</file>